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0" r:id="rId5"/>
    <p:sldId id="271" r:id="rId6"/>
    <p:sldId id="272" r:id="rId7"/>
    <p:sldId id="260" r:id="rId8"/>
    <p:sldId id="291" r:id="rId9"/>
    <p:sldId id="261" r:id="rId10"/>
    <p:sldId id="263" r:id="rId11"/>
    <p:sldId id="262" r:id="rId12"/>
    <p:sldId id="287" r:id="rId13"/>
    <p:sldId id="266" r:id="rId14"/>
    <p:sldId id="267" r:id="rId15"/>
    <p:sldId id="265" r:id="rId16"/>
    <p:sldId id="292" r:id="rId17"/>
    <p:sldId id="268" r:id="rId18"/>
    <p:sldId id="269" r:id="rId19"/>
    <p:sldId id="28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75" autoAdjust="0"/>
  </p:normalViewPr>
  <p:slideViewPr>
    <p:cSldViewPr snapToGrid="0" snapToObjects="1">
      <p:cViewPr varScale="1">
        <p:scale>
          <a:sx n="92" d="100"/>
          <a:sy n="92" d="100"/>
        </p:scale>
        <p:origin x="118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1267B5-6C36-40EC-AB08-0585D13208D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CD1BEF-2FD4-4005-BE77-F80BBFA3D9DF}">
      <dgm:prSet/>
      <dgm:spPr/>
      <dgm:t>
        <a:bodyPr/>
        <a:lstStyle/>
        <a:p>
          <a:r>
            <a:rPr lang="en-US" b="1" dirty="0"/>
            <a:t>Definition: </a:t>
          </a:r>
          <a:r>
            <a:rPr lang="en-US" dirty="0"/>
            <a:t>Anomaly detection on graphs presents significant challenges, primarily due to label imbalance and data insufficiency.</a:t>
          </a:r>
        </a:p>
      </dgm:t>
    </dgm:pt>
    <dgm:pt modelId="{E3AC8A1A-4A5F-4A7D-B4AE-F2AEF650CFE2}" type="parTrans" cxnId="{B1F15382-14B2-4CCB-A312-B00BD7C912AD}">
      <dgm:prSet/>
      <dgm:spPr/>
      <dgm:t>
        <a:bodyPr/>
        <a:lstStyle/>
        <a:p>
          <a:endParaRPr lang="en-US"/>
        </a:p>
      </dgm:t>
    </dgm:pt>
    <dgm:pt modelId="{390BC6D6-67D1-4A8B-8A96-E425BC4CB92D}" type="sibTrans" cxnId="{B1F15382-14B2-4CCB-A312-B00BD7C912AD}">
      <dgm:prSet/>
      <dgm:spPr/>
      <dgm:t>
        <a:bodyPr/>
        <a:lstStyle/>
        <a:p>
          <a:endParaRPr lang="en-US"/>
        </a:p>
      </dgm:t>
    </dgm:pt>
    <dgm:pt modelId="{D1F50563-5438-4B0F-B9C1-3BFC149F627C}">
      <dgm:prSet/>
      <dgm:spPr/>
      <dgm:t>
        <a:bodyPr/>
        <a:lstStyle/>
        <a:p>
          <a:r>
            <a:rPr lang="en-US" b="1"/>
            <a:t>Real-World Significance: </a:t>
          </a:r>
          <a:r>
            <a:rPr lang="en-US"/>
            <a:t>Effective detection enhances security, fraud prevention, and system integrity across diverse sectors like finance and healthcare.</a:t>
          </a:r>
        </a:p>
      </dgm:t>
    </dgm:pt>
    <dgm:pt modelId="{B671A9DB-85F5-4137-AB1C-B59114DA8CE9}" type="parTrans" cxnId="{234D6CFD-A92F-4068-A897-68C6CF4926C4}">
      <dgm:prSet/>
      <dgm:spPr/>
      <dgm:t>
        <a:bodyPr/>
        <a:lstStyle/>
        <a:p>
          <a:endParaRPr lang="en-US"/>
        </a:p>
      </dgm:t>
    </dgm:pt>
    <dgm:pt modelId="{11E91B49-BA36-4BF9-B49A-07508840E476}" type="sibTrans" cxnId="{234D6CFD-A92F-4068-A897-68C6CF4926C4}">
      <dgm:prSet/>
      <dgm:spPr/>
      <dgm:t>
        <a:bodyPr/>
        <a:lstStyle/>
        <a:p>
          <a:endParaRPr lang="en-US"/>
        </a:p>
      </dgm:t>
    </dgm:pt>
    <dgm:pt modelId="{6E80E50B-FDE0-44D1-A50D-39BA2764DBC1}">
      <dgm:prSet/>
      <dgm:spPr/>
      <dgm:t>
        <a:bodyPr/>
        <a:lstStyle/>
        <a:p>
          <a:r>
            <a:rPr lang="en-US" b="1"/>
            <a:t>Key Challenges: </a:t>
          </a:r>
          <a:r>
            <a:rPr lang="en-US"/>
            <a:t>Challenges include handling large datasets, maintaining scalability, and distinguishing genuine anomalies from normal fluctuations. Early methods were designed to handle simpler graph structures but struggled with more complex, dynamic graphs.</a:t>
          </a:r>
          <a:br>
            <a:rPr lang="en-US"/>
          </a:br>
          <a:endParaRPr lang="en-US"/>
        </a:p>
      </dgm:t>
    </dgm:pt>
    <dgm:pt modelId="{425E919F-32F8-4963-8D9B-2B654EB23829}" type="parTrans" cxnId="{460A4898-192D-4AB0-8D76-EDD3F65E43F2}">
      <dgm:prSet/>
      <dgm:spPr/>
      <dgm:t>
        <a:bodyPr/>
        <a:lstStyle/>
        <a:p>
          <a:endParaRPr lang="en-US"/>
        </a:p>
      </dgm:t>
    </dgm:pt>
    <dgm:pt modelId="{1F69E450-6CD9-44F3-A81F-0FE34A5FF7FA}" type="sibTrans" cxnId="{460A4898-192D-4AB0-8D76-EDD3F65E43F2}">
      <dgm:prSet/>
      <dgm:spPr/>
      <dgm:t>
        <a:bodyPr/>
        <a:lstStyle/>
        <a:p>
          <a:endParaRPr lang="en-US"/>
        </a:p>
      </dgm:t>
    </dgm:pt>
    <dgm:pt modelId="{39598D99-66F8-4993-86C3-03EC0978AFE4}">
      <dgm:prSet/>
      <dgm:spPr/>
      <dgm:t>
        <a:bodyPr/>
        <a:lstStyle/>
        <a:p>
          <a:r>
            <a:rPr lang="en-US" b="1"/>
            <a:t>This can lead to incomplete representations of data, resulting in deteriorated overall performance.</a:t>
          </a:r>
          <a:endParaRPr lang="en-US"/>
        </a:p>
      </dgm:t>
    </dgm:pt>
    <dgm:pt modelId="{A6304F52-DB80-48B5-A5B1-9339DD5FBE0D}" type="parTrans" cxnId="{009D6679-2AA0-4DA4-86A4-DCE9A392961C}">
      <dgm:prSet/>
      <dgm:spPr/>
      <dgm:t>
        <a:bodyPr/>
        <a:lstStyle/>
        <a:p>
          <a:endParaRPr lang="en-US"/>
        </a:p>
      </dgm:t>
    </dgm:pt>
    <dgm:pt modelId="{0C8A655D-FD23-483D-9DFE-0C670C26B349}" type="sibTrans" cxnId="{009D6679-2AA0-4DA4-86A4-DCE9A392961C}">
      <dgm:prSet/>
      <dgm:spPr/>
      <dgm:t>
        <a:bodyPr/>
        <a:lstStyle/>
        <a:p>
          <a:endParaRPr lang="en-US"/>
        </a:p>
      </dgm:t>
    </dgm:pt>
    <dgm:pt modelId="{1BC113BC-EA16-4F36-AC7E-732265FD65C5}" type="pres">
      <dgm:prSet presAssocID="{CA1267B5-6C36-40EC-AB08-0585D13208D1}" presName="diagram" presStyleCnt="0">
        <dgm:presLayoutVars>
          <dgm:dir/>
          <dgm:resizeHandles val="exact"/>
        </dgm:presLayoutVars>
      </dgm:prSet>
      <dgm:spPr/>
    </dgm:pt>
    <dgm:pt modelId="{8864925C-465F-48C9-8115-A3136200CB44}" type="pres">
      <dgm:prSet presAssocID="{3ACD1BEF-2FD4-4005-BE77-F80BBFA3D9DF}" presName="node" presStyleLbl="node1" presStyleIdx="0" presStyleCnt="4">
        <dgm:presLayoutVars>
          <dgm:bulletEnabled val="1"/>
        </dgm:presLayoutVars>
      </dgm:prSet>
      <dgm:spPr/>
    </dgm:pt>
    <dgm:pt modelId="{A005DF0F-8B69-4C6B-98B5-E5CBB2EF7183}" type="pres">
      <dgm:prSet presAssocID="{390BC6D6-67D1-4A8B-8A96-E425BC4CB92D}" presName="sibTrans" presStyleCnt="0"/>
      <dgm:spPr/>
    </dgm:pt>
    <dgm:pt modelId="{F1A17AD0-2984-4F0B-817B-60A261CAD20D}" type="pres">
      <dgm:prSet presAssocID="{D1F50563-5438-4B0F-B9C1-3BFC149F627C}" presName="node" presStyleLbl="node1" presStyleIdx="1" presStyleCnt="4">
        <dgm:presLayoutVars>
          <dgm:bulletEnabled val="1"/>
        </dgm:presLayoutVars>
      </dgm:prSet>
      <dgm:spPr/>
    </dgm:pt>
    <dgm:pt modelId="{4A18449D-8D87-4080-AA8F-B77D99F29ACB}" type="pres">
      <dgm:prSet presAssocID="{11E91B49-BA36-4BF9-B49A-07508840E476}" presName="sibTrans" presStyleCnt="0"/>
      <dgm:spPr/>
    </dgm:pt>
    <dgm:pt modelId="{6AAF48D2-0E2B-420F-8C20-9E803DD15FAC}" type="pres">
      <dgm:prSet presAssocID="{6E80E50B-FDE0-44D1-A50D-39BA2764DBC1}" presName="node" presStyleLbl="node1" presStyleIdx="2" presStyleCnt="4">
        <dgm:presLayoutVars>
          <dgm:bulletEnabled val="1"/>
        </dgm:presLayoutVars>
      </dgm:prSet>
      <dgm:spPr/>
    </dgm:pt>
    <dgm:pt modelId="{18DDDA54-4FF6-437B-A664-1F53DD3CC81F}" type="pres">
      <dgm:prSet presAssocID="{1F69E450-6CD9-44F3-A81F-0FE34A5FF7FA}" presName="sibTrans" presStyleCnt="0"/>
      <dgm:spPr/>
    </dgm:pt>
    <dgm:pt modelId="{14DE95F2-43B1-4EA1-80E1-AC59130CAB36}" type="pres">
      <dgm:prSet presAssocID="{39598D99-66F8-4993-86C3-03EC0978AFE4}" presName="node" presStyleLbl="node1" presStyleIdx="3" presStyleCnt="4">
        <dgm:presLayoutVars>
          <dgm:bulletEnabled val="1"/>
        </dgm:presLayoutVars>
      </dgm:prSet>
      <dgm:spPr/>
    </dgm:pt>
  </dgm:ptLst>
  <dgm:cxnLst>
    <dgm:cxn modelId="{3C977500-CCAD-4CC8-ACBA-350C7E453230}" type="presOf" srcId="{6E80E50B-FDE0-44D1-A50D-39BA2764DBC1}" destId="{6AAF48D2-0E2B-420F-8C20-9E803DD15FAC}" srcOrd="0" destOrd="0" presId="urn:microsoft.com/office/officeart/2005/8/layout/default"/>
    <dgm:cxn modelId="{E30D486A-AFA2-4E34-8442-D5A191A00B01}" type="presOf" srcId="{CA1267B5-6C36-40EC-AB08-0585D13208D1}" destId="{1BC113BC-EA16-4F36-AC7E-732265FD65C5}" srcOrd="0" destOrd="0" presId="urn:microsoft.com/office/officeart/2005/8/layout/default"/>
    <dgm:cxn modelId="{009D6679-2AA0-4DA4-86A4-DCE9A392961C}" srcId="{CA1267B5-6C36-40EC-AB08-0585D13208D1}" destId="{39598D99-66F8-4993-86C3-03EC0978AFE4}" srcOrd="3" destOrd="0" parTransId="{A6304F52-DB80-48B5-A5B1-9339DD5FBE0D}" sibTransId="{0C8A655D-FD23-483D-9DFE-0C670C26B349}"/>
    <dgm:cxn modelId="{B1F15382-14B2-4CCB-A312-B00BD7C912AD}" srcId="{CA1267B5-6C36-40EC-AB08-0585D13208D1}" destId="{3ACD1BEF-2FD4-4005-BE77-F80BBFA3D9DF}" srcOrd="0" destOrd="0" parTransId="{E3AC8A1A-4A5F-4A7D-B4AE-F2AEF650CFE2}" sibTransId="{390BC6D6-67D1-4A8B-8A96-E425BC4CB92D}"/>
    <dgm:cxn modelId="{460A4898-192D-4AB0-8D76-EDD3F65E43F2}" srcId="{CA1267B5-6C36-40EC-AB08-0585D13208D1}" destId="{6E80E50B-FDE0-44D1-A50D-39BA2764DBC1}" srcOrd="2" destOrd="0" parTransId="{425E919F-32F8-4963-8D9B-2B654EB23829}" sibTransId="{1F69E450-6CD9-44F3-A81F-0FE34A5FF7FA}"/>
    <dgm:cxn modelId="{D3D306AD-B307-42C9-B974-640509C869B1}" type="presOf" srcId="{D1F50563-5438-4B0F-B9C1-3BFC149F627C}" destId="{F1A17AD0-2984-4F0B-817B-60A261CAD20D}" srcOrd="0" destOrd="0" presId="urn:microsoft.com/office/officeart/2005/8/layout/default"/>
    <dgm:cxn modelId="{307EF5BB-3624-486A-8BAB-7D88BE461052}" type="presOf" srcId="{39598D99-66F8-4993-86C3-03EC0978AFE4}" destId="{14DE95F2-43B1-4EA1-80E1-AC59130CAB36}" srcOrd="0" destOrd="0" presId="urn:microsoft.com/office/officeart/2005/8/layout/default"/>
    <dgm:cxn modelId="{B754B2F4-C473-4218-9C54-BF123A11EEE1}" type="presOf" srcId="{3ACD1BEF-2FD4-4005-BE77-F80BBFA3D9DF}" destId="{8864925C-465F-48C9-8115-A3136200CB44}" srcOrd="0" destOrd="0" presId="urn:microsoft.com/office/officeart/2005/8/layout/default"/>
    <dgm:cxn modelId="{234D6CFD-A92F-4068-A897-68C6CF4926C4}" srcId="{CA1267B5-6C36-40EC-AB08-0585D13208D1}" destId="{D1F50563-5438-4B0F-B9C1-3BFC149F627C}" srcOrd="1" destOrd="0" parTransId="{B671A9DB-85F5-4137-AB1C-B59114DA8CE9}" sibTransId="{11E91B49-BA36-4BF9-B49A-07508840E476}"/>
    <dgm:cxn modelId="{3E66DC41-697A-4B1B-8B84-256E2720D980}" type="presParOf" srcId="{1BC113BC-EA16-4F36-AC7E-732265FD65C5}" destId="{8864925C-465F-48C9-8115-A3136200CB44}" srcOrd="0" destOrd="0" presId="urn:microsoft.com/office/officeart/2005/8/layout/default"/>
    <dgm:cxn modelId="{05F6F363-2C3B-4717-A32E-70C8D6E85D14}" type="presParOf" srcId="{1BC113BC-EA16-4F36-AC7E-732265FD65C5}" destId="{A005DF0F-8B69-4C6B-98B5-E5CBB2EF7183}" srcOrd="1" destOrd="0" presId="urn:microsoft.com/office/officeart/2005/8/layout/default"/>
    <dgm:cxn modelId="{2FD03806-2715-4E49-91FF-669DCE05513C}" type="presParOf" srcId="{1BC113BC-EA16-4F36-AC7E-732265FD65C5}" destId="{F1A17AD0-2984-4F0B-817B-60A261CAD20D}" srcOrd="2" destOrd="0" presId="urn:microsoft.com/office/officeart/2005/8/layout/default"/>
    <dgm:cxn modelId="{009301E9-2DAA-401B-B629-7A4E0BA92389}" type="presParOf" srcId="{1BC113BC-EA16-4F36-AC7E-732265FD65C5}" destId="{4A18449D-8D87-4080-AA8F-B77D99F29ACB}" srcOrd="3" destOrd="0" presId="urn:microsoft.com/office/officeart/2005/8/layout/default"/>
    <dgm:cxn modelId="{454B65FC-26D6-4913-91C9-F9D24FEEF07D}" type="presParOf" srcId="{1BC113BC-EA16-4F36-AC7E-732265FD65C5}" destId="{6AAF48D2-0E2B-420F-8C20-9E803DD15FAC}" srcOrd="4" destOrd="0" presId="urn:microsoft.com/office/officeart/2005/8/layout/default"/>
    <dgm:cxn modelId="{8D02C42D-89C2-40B5-9505-1AF4020AB3C4}" type="presParOf" srcId="{1BC113BC-EA16-4F36-AC7E-732265FD65C5}" destId="{18DDDA54-4FF6-437B-A664-1F53DD3CC81F}" srcOrd="5" destOrd="0" presId="urn:microsoft.com/office/officeart/2005/8/layout/default"/>
    <dgm:cxn modelId="{70335429-EE31-42CC-9079-EFABDBFDD91D}" type="presParOf" srcId="{1BC113BC-EA16-4F36-AC7E-732265FD65C5}" destId="{14DE95F2-43B1-4EA1-80E1-AC59130CAB3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DD871F-C9AB-49AD-9F2A-ACA3F296E1C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BA108A-25BB-442A-B333-A8384A35A413}">
      <dgm:prSet/>
      <dgm:spPr/>
      <dgm:t>
        <a:bodyPr/>
        <a:lstStyle/>
        <a:p>
          <a:r>
            <a:rPr lang="en-US" b="1" dirty="0"/>
            <a:t>Complexity</a:t>
          </a:r>
          <a:r>
            <a:rPr lang="he-IL" b="1" dirty="0"/>
            <a:t> :</a:t>
          </a:r>
          <a:r>
            <a:rPr lang="en-US" dirty="0"/>
            <a:t>Academic networks consist of vast and complex datasets with intricate relationships between publications and authors. Detecting anomalies in citations is challenging due to:</a:t>
          </a:r>
        </a:p>
      </dgm:t>
    </dgm:pt>
    <dgm:pt modelId="{59E8C430-3A59-4DB7-A685-C6A9BCB6643F}" type="parTrans" cxnId="{C0F4F5C7-3219-464B-8608-6B973E99261C}">
      <dgm:prSet/>
      <dgm:spPr/>
      <dgm:t>
        <a:bodyPr/>
        <a:lstStyle/>
        <a:p>
          <a:endParaRPr lang="en-US"/>
        </a:p>
      </dgm:t>
    </dgm:pt>
    <dgm:pt modelId="{30A1D225-32B7-4455-B376-B31F69B07A11}" type="sibTrans" cxnId="{C0F4F5C7-3219-464B-8608-6B973E99261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1D8B91D-6FDD-4086-818F-31F04095B7AF}">
      <dgm:prSet/>
      <dgm:spPr/>
      <dgm:t>
        <a:bodyPr/>
        <a:lstStyle/>
        <a:p>
          <a:r>
            <a:rPr lang="en-US" b="1" dirty="0"/>
            <a:t>Volume</a:t>
          </a:r>
          <a:r>
            <a:rPr lang="en-US" dirty="0"/>
            <a:t>: The sheer volume of publications and the complexity of citation networks make it difficult to process and analyze data efficiently.</a:t>
          </a:r>
        </a:p>
      </dgm:t>
    </dgm:pt>
    <dgm:pt modelId="{75986C35-2D65-4D59-96C3-1636B8BB0830}" type="parTrans" cxnId="{D86B2417-B976-4DB2-8C31-34FD195C41AC}">
      <dgm:prSet/>
      <dgm:spPr/>
      <dgm:t>
        <a:bodyPr/>
        <a:lstStyle/>
        <a:p>
          <a:endParaRPr lang="en-US"/>
        </a:p>
      </dgm:t>
    </dgm:pt>
    <dgm:pt modelId="{0EF2C74F-4E4B-4991-9A74-DA0BE7495AD4}" type="sibTrans" cxnId="{D86B2417-B976-4DB2-8C31-34FD195C41A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80670AA-408F-461C-B956-916EF301B9C5}">
      <dgm:prSet/>
      <dgm:spPr/>
      <dgm:t>
        <a:bodyPr/>
        <a:lstStyle/>
        <a:p>
          <a:r>
            <a:rPr lang="en-US" b="1"/>
            <a:t>Scalability: </a:t>
          </a:r>
          <a:r>
            <a:rPr lang="en-US"/>
            <a:t>Ensuring that our detection methods can scale with the growth of academic publications is crucial.</a:t>
          </a:r>
        </a:p>
      </dgm:t>
    </dgm:pt>
    <dgm:pt modelId="{D2268D29-B2E8-4FEA-8BE1-75B717A56366}" type="parTrans" cxnId="{CEC7FE7F-B6BB-4A30-86F4-C42179FA721C}">
      <dgm:prSet/>
      <dgm:spPr/>
      <dgm:t>
        <a:bodyPr/>
        <a:lstStyle/>
        <a:p>
          <a:endParaRPr lang="en-US"/>
        </a:p>
      </dgm:t>
    </dgm:pt>
    <dgm:pt modelId="{0EAA3FAE-A0B0-454F-9A4A-E158C357B9B4}" type="sibTrans" cxnId="{CEC7FE7F-B6BB-4A30-86F4-C42179FA721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126D432-58AE-4F1C-87E6-86BCF8E1DB2C}">
      <dgm:prSet/>
      <dgm:spPr/>
      <dgm:t>
        <a:bodyPr/>
        <a:lstStyle/>
        <a:p>
          <a:r>
            <a:rPr lang="en-US" b="1"/>
            <a:t>Distinguishing Anomalies: </a:t>
          </a:r>
          <a:r>
            <a:rPr lang="en-US"/>
            <a:t>Differentiating between legitimate citation behaviors (such as self-citations or collaborative citation clusters) and true anomalies requires sophisticated techniques to avoid false positives and ensure accuracy.</a:t>
          </a:r>
        </a:p>
      </dgm:t>
    </dgm:pt>
    <dgm:pt modelId="{E3AC1C14-6322-41DC-8E29-65B5C0F25153}" type="parTrans" cxnId="{54053B90-9949-4E25-9809-61C65ED7B630}">
      <dgm:prSet/>
      <dgm:spPr/>
      <dgm:t>
        <a:bodyPr/>
        <a:lstStyle/>
        <a:p>
          <a:endParaRPr lang="en-US"/>
        </a:p>
      </dgm:t>
    </dgm:pt>
    <dgm:pt modelId="{9022C4D0-3E2C-46ED-84F8-EB4C368E8DDF}" type="sibTrans" cxnId="{54053B90-9949-4E25-9809-61C65ED7B63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1B35CF9-C5D0-4DF0-8F4D-F6D432BC0971}" type="pres">
      <dgm:prSet presAssocID="{47DD871F-C9AB-49AD-9F2A-ACA3F296E1C8}" presName="linearFlow" presStyleCnt="0">
        <dgm:presLayoutVars>
          <dgm:dir/>
          <dgm:animLvl val="lvl"/>
          <dgm:resizeHandles val="exact"/>
        </dgm:presLayoutVars>
      </dgm:prSet>
      <dgm:spPr/>
    </dgm:pt>
    <dgm:pt modelId="{FC3D2105-7100-4905-BF9E-0E7868DB9EFF}" type="pres">
      <dgm:prSet presAssocID="{55BA108A-25BB-442A-B333-A8384A35A413}" presName="compositeNode" presStyleCnt="0"/>
      <dgm:spPr/>
    </dgm:pt>
    <dgm:pt modelId="{6CFACACA-90D0-4AC4-98B0-D9BC35DFAA1A}" type="pres">
      <dgm:prSet presAssocID="{55BA108A-25BB-442A-B333-A8384A35A41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E3F005-FDBB-4527-9235-F371D06AEE13}" type="pres">
      <dgm:prSet presAssocID="{55BA108A-25BB-442A-B333-A8384A35A413}" presName="parSh" presStyleCnt="0"/>
      <dgm:spPr/>
    </dgm:pt>
    <dgm:pt modelId="{3C362815-CC74-4B32-88BD-6519A2E23D03}" type="pres">
      <dgm:prSet presAssocID="{55BA108A-25BB-442A-B333-A8384A35A413}" presName="lineNode" presStyleLbl="alignAccFollowNode1" presStyleIdx="0" presStyleCnt="12"/>
      <dgm:spPr/>
    </dgm:pt>
    <dgm:pt modelId="{EDAD653C-B19C-4D17-85E7-C8DD0B5255E7}" type="pres">
      <dgm:prSet presAssocID="{55BA108A-25BB-442A-B333-A8384A35A413}" presName="lineArrowNode" presStyleLbl="alignAccFollowNode1" presStyleIdx="1" presStyleCnt="12"/>
      <dgm:spPr/>
    </dgm:pt>
    <dgm:pt modelId="{7004B800-8A00-41B2-8A1B-20D05575F461}" type="pres">
      <dgm:prSet presAssocID="{30A1D225-32B7-4455-B376-B31F69B07A11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F2F5BE1D-1C07-476B-915F-BEEFB0002EBC}" type="pres">
      <dgm:prSet presAssocID="{30A1D225-32B7-4455-B376-B31F69B07A11}" presName="spacerBetweenCircleAndCallout" presStyleCnt="0">
        <dgm:presLayoutVars/>
      </dgm:prSet>
      <dgm:spPr/>
    </dgm:pt>
    <dgm:pt modelId="{6EB7F26B-2CA1-467D-8A1A-4B27D908A88B}" type="pres">
      <dgm:prSet presAssocID="{55BA108A-25BB-442A-B333-A8384A35A413}" presName="nodeText" presStyleLbl="alignAccFollowNode1" presStyleIdx="2" presStyleCnt="12">
        <dgm:presLayoutVars>
          <dgm:bulletEnabled val="1"/>
        </dgm:presLayoutVars>
      </dgm:prSet>
      <dgm:spPr/>
    </dgm:pt>
    <dgm:pt modelId="{CDE78C03-4E33-4FC7-8596-242C471B5B16}" type="pres">
      <dgm:prSet presAssocID="{30A1D225-32B7-4455-B376-B31F69B07A11}" presName="sibTransComposite" presStyleCnt="0"/>
      <dgm:spPr/>
    </dgm:pt>
    <dgm:pt modelId="{E4AD8208-5AD3-42B6-A817-46DD35F2CCE3}" type="pres">
      <dgm:prSet presAssocID="{F1D8B91D-6FDD-4086-818F-31F04095B7AF}" presName="compositeNode" presStyleCnt="0"/>
      <dgm:spPr/>
    </dgm:pt>
    <dgm:pt modelId="{34321814-49FD-4778-BFDE-CAFBEB5D1087}" type="pres">
      <dgm:prSet presAssocID="{F1D8B91D-6FDD-4086-818F-31F04095B7A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AF5776-3989-4CFE-A0D6-9C7067F35031}" type="pres">
      <dgm:prSet presAssocID="{F1D8B91D-6FDD-4086-818F-31F04095B7AF}" presName="parSh" presStyleCnt="0"/>
      <dgm:spPr/>
    </dgm:pt>
    <dgm:pt modelId="{A3FA0169-E173-40A0-92B9-AFF648CF0216}" type="pres">
      <dgm:prSet presAssocID="{F1D8B91D-6FDD-4086-818F-31F04095B7AF}" presName="lineNode" presStyleLbl="alignAccFollowNode1" presStyleIdx="3" presStyleCnt="12"/>
      <dgm:spPr/>
    </dgm:pt>
    <dgm:pt modelId="{B2AB1B02-ADC8-483B-8D5C-CAAD2C5C78DF}" type="pres">
      <dgm:prSet presAssocID="{F1D8B91D-6FDD-4086-818F-31F04095B7AF}" presName="lineArrowNode" presStyleLbl="alignAccFollowNode1" presStyleIdx="4" presStyleCnt="12"/>
      <dgm:spPr/>
    </dgm:pt>
    <dgm:pt modelId="{239A1DA0-F4D9-4368-AD55-54B44CA5FB73}" type="pres">
      <dgm:prSet presAssocID="{0EF2C74F-4E4B-4991-9A74-DA0BE7495AD4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7E9D93C5-076B-42D8-9F3A-AB3741CF2543}" type="pres">
      <dgm:prSet presAssocID="{0EF2C74F-4E4B-4991-9A74-DA0BE7495AD4}" presName="spacerBetweenCircleAndCallout" presStyleCnt="0">
        <dgm:presLayoutVars/>
      </dgm:prSet>
      <dgm:spPr/>
    </dgm:pt>
    <dgm:pt modelId="{D354DCFD-E132-4247-9BC7-4A1DEAB148C2}" type="pres">
      <dgm:prSet presAssocID="{F1D8B91D-6FDD-4086-818F-31F04095B7AF}" presName="nodeText" presStyleLbl="alignAccFollowNode1" presStyleIdx="5" presStyleCnt="12">
        <dgm:presLayoutVars>
          <dgm:bulletEnabled val="1"/>
        </dgm:presLayoutVars>
      </dgm:prSet>
      <dgm:spPr/>
    </dgm:pt>
    <dgm:pt modelId="{45D14522-B913-4974-90E5-AAB0B35CDDF3}" type="pres">
      <dgm:prSet presAssocID="{0EF2C74F-4E4B-4991-9A74-DA0BE7495AD4}" presName="sibTransComposite" presStyleCnt="0"/>
      <dgm:spPr/>
    </dgm:pt>
    <dgm:pt modelId="{05388BC2-CB03-4C2F-89C6-F415FC1A08C8}" type="pres">
      <dgm:prSet presAssocID="{C80670AA-408F-461C-B956-916EF301B9C5}" presName="compositeNode" presStyleCnt="0"/>
      <dgm:spPr/>
    </dgm:pt>
    <dgm:pt modelId="{72895954-EAC7-4010-930A-FFEDAA5054C0}" type="pres">
      <dgm:prSet presAssocID="{C80670AA-408F-461C-B956-916EF301B9C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880BA2E-E3AE-4362-BF5E-A6AB0CB608DD}" type="pres">
      <dgm:prSet presAssocID="{C80670AA-408F-461C-B956-916EF301B9C5}" presName="parSh" presStyleCnt="0"/>
      <dgm:spPr/>
    </dgm:pt>
    <dgm:pt modelId="{963B7663-876E-4754-9673-0EFF1983E487}" type="pres">
      <dgm:prSet presAssocID="{C80670AA-408F-461C-B956-916EF301B9C5}" presName="lineNode" presStyleLbl="alignAccFollowNode1" presStyleIdx="6" presStyleCnt="12"/>
      <dgm:spPr/>
    </dgm:pt>
    <dgm:pt modelId="{EBC87C9C-8AC4-4E95-BA68-F03CCC74D065}" type="pres">
      <dgm:prSet presAssocID="{C80670AA-408F-461C-B956-916EF301B9C5}" presName="lineArrowNode" presStyleLbl="alignAccFollowNode1" presStyleIdx="7" presStyleCnt="12"/>
      <dgm:spPr/>
    </dgm:pt>
    <dgm:pt modelId="{9A3D7781-CEE2-4A3E-9F6F-4F284928984F}" type="pres">
      <dgm:prSet presAssocID="{0EAA3FAE-A0B0-454F-9A4A-E158C357B9B4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593451DA-4C31-4F98-B85A-167B06D5CA6C}" type="pres">
      <dgm:prSet presAssocID="{0EAA3FAE-A0B0-454F-9A4A-E158C357B9B4}" presName="spacerBetweenCircleAndCallout" presStyleCnt="0">
        <dgm:presLayoutVars/>
      </dgm:prSet>
      <dgm:spPr/>
    </dgm:pt>
    <dgm:pt modelId="{E9E9827D-9ACE-4591-8AC2-B0015685DFB1}" type="pres">
      <dgm:prSet presAssocID="{C80670AA-408F-461C-B956-916EF301B9C5}" presName="nodeText" presStyleLbl="alignAccFollowNode1" presStyleIdx="8" presStyleCnt="12">
        <dgm:presLayoutVars>
          <dgm:bulletEnabled val="1"/>
        </dgm:presLayoutVars>
      </dgm:prSet>
      <dgm:spPr/>
    </dgm:pt>
    <dgm:pt modelId="{EEB989F6-F258-4EE6-8BB8-57607AF9544E}" type="pres">
      <dgm:prSet presAssocID="{0EAA3FAE-A0B0-454F-9A4A-E158C357B9B4}" presName="sibTransComposite" presStyleCnt="0"/>
      <dgm:spPr/>
    </dgm:pt>
    <dgm:pt modelId="{D3719C1F-FB68-465D-B5F3-0630F194E6FE}" type="pres">
      <dgm:prSet presAssocID="{7126D432-58AE-4F1C-87E6-86BCF8E1DB2C}" presName="compositeNode" presStyleCnt="0"/>
      <dgm:spPr/>
    </dgm:pt>
    <dgm:pt modelId="{0F880C9D-1EB1-4732-AC43-F694B75C7B8B}" type="pres">
      <dgm:prSet presAssocID="{7126D432-58AE-4F1C-87E6-86BCF8E1DB2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8BD12A5-7B57-4D3C-ADBC-1DA7F90A19EC}" type="pres">
      <dgm:prSet presAssocID="{7126D432-58AE-4F1C-87E6-86BCF8E1DB2C}" presName="parSh" presStyleCnt="0"/>
      <dgm:spPr/>
    </dgm:pt>
    <dgm:pt modelId="{BAA24A6D-C44E-473F-828A-A02B9EC1E6E8}" type="pres">
      <dgm:prSet presAssocID="{7126D432-58AE-4F1C-87E6-86BCF8E1DB2C}" presName="lineNode" presStyleLbl="alignAccFollowNode1" presStyleIdx="9" presStyleCnt="12"/>
      <dgm:spPr/>
    </dgm:pt>
    <dgm:pt modelId="{D3FEBACA-F19D-4EFD-A05B-6DF66443A6F9}" type="pres">
      <dgm:prSet presAssocID="{7126D432-58AE-4F1C-87E6-86BCF8E1DB2C}" presName="lineArrowNode" presStyleLbl="alignAccFollowNode1" presStyleIdx="10" presStyleCnt="12"/>
      <dgm:spPr/>
    </dgm:pt>
    <dgm:pt modelId="{9760661A-C2EE-4156-84E2-80649C7AAB76}" type="pres">
      <dgm:prSet presAssocID="{9022C4D0-3E2C-46ED-84F8-EB4C368E8DDF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15CDE703-E4FF-4FB5-AF3A-E0910E442CBA}" type="pres">
      <dgm:prSet presAssocID="{9022C4D0-3E2C-46ED-84F8-EB4C368E8DDF}" presName="spacerBetweenCircleAndCallout" presStyleCnt="0">
        <dgm:presLayoutVars/>
      </dgm:prSet>
      <dgm:spPr/>
    </dgm:pt>
    <dgm:pt modelId="{1B8487E9-4915-4F99-ACF9-E8F980BACC28}" type="pres">
      <dgm:prSet presAssocID="{7126D432-58AE-4F1C-87E6-86BCF8E1DB2C}" presName="nodeText" presStyleLbl="alignAccFollowNode1" presStyleIdx="11" presStyleCnt="12" custScaleX="109436" custScaleY="100000">
        <dgm:presLayoutVars>
          <dgm:bulletEnabled val="1"/>
        </dgm:presLayoutVars>
      </dgm:prSet>
      <dgm:spPr/>
    </dgm:pt>
  </dgm:ptLst>
  <dgm:cxnLst>
    <dgm:cxn modelId="{83A0D406-0EEB-4BE0-96FF-BFC6E6E5AC21}" type="presOf" srcId="{C80670AA-408F-461C-B956-916EF301B9C5}" destId="{E9E9827D-9ACE-4591-8AC2-B0015685DFB1}" srcOrd="0" destOrd="0" presId="urn:microsoft.com/office/officeart/2016/7/layout/LinearArrowProcessNumbered"/>
    <dgm:cxn modelId="{D86B2417-B976-4DB2-8C31-34FD195C41AC}" srcId="{47DD871F-C9AB-49AD-9F2A-ACA3F296E1C8}" destId="{F1D8B91D-6FDD-4086-818F-31F04095B7AF}" srcOrd="1" destOrd="0" parTransId="{75986C35-2D65-4D59-96C3-1636B8BB0830}" sibTransId="{0EF2C74F-4E4B-4991-9A74-DA0BE7495AD4}"/>
    <dgm:cxn modelId="{2ABA6C60-5666-4908-8106-ED4F8DCA46D4}" type="presOf" srcId="{47DD871F-C9AB-49AD-9F2A-ACA3F296E1C8}" destId="{E1B35CF9-C5D0-4DF0-8F4D-F6D432BC0971}" srcOrd="0" destOrd="0" presId="urn:microsoft.com/office/officeart/2016/7/layout/LinearArrowProcessNumbered"/>
    <dgm:cxn modelId="{E092A758-7AE9-4350-845F-EC2EBAA9C6CA}" type="presOf" srcId="{0EAA3FAE-A0B0-454F-9A4A-E158C357B9B4}" destId="{9A3D7781-CEE2-4A3E-9F6F-4F284928984F}" srcOrd="0" destOrd="0" presId="urn:microsoft.com/office/officeart/2016/7/layout/LinearArrowProcessNumbered"/>
    <dgm:cxn modelId="{BB6F9C7A-1A3B-4D32-BC69-5AA25D05EDDB}" type="presOf" srcId="{55BA108A-25BB-442A-B333-A8384A35A413}" destId="{6EB7F26B-2CA1-467D-8A1A-4B27D908A88B}" srcOrd="0" destOrd="0" presId="urn:microsoft.com/office/officeart/2016/7/layout/LinearArrowProcessNumbered"/>
    <dgm:cxn modelId="{515FB57C-E1DE-43BC-859C-978D68A9D8C6}" type="presOf" srcId="{7126D432-58AE-4F1C-87E6-86BCF8E1DB2C}" destId="{1B8487E9-4915-4F99-ACF9-E8F980BACC28}" srcOrd="0" destOrd="0" presId="urn:microsoft.com/office/officeart/2016/7/layout/LinearArrowProcessNumbered"/>
    <dgm:cxn modelId="{CEC7FE7F-B6BB-4A30-86F4-C42179FA721C}" srcId="{47DD871F-C9AB-49AD-9F2A-ACA3F296E1C8}" destId="{C80670AA-408F-461C-B956-916EF301B9C5}" srcOrd="2" destOrd="0" parTransId="{D2268D29-B2E8-4FEA-8BE1-75B717A56366}" sibTransId="{0EAA3FAE-A0B0-454F-9A4A-E158C357B9B4}"/>
    <dgm:cxn modelId="{54053B90-9949-4E25-9809-61C65ED7B630}" srcId="{47DD871F-C9AB-49AD-9F2A-ACA3F296E1C8}" destId="{7126D432-58AE-4F1C-87E6-86BCF8E1DB2C}" srcOrd="3" destOrd="0" parTransId="{E3AC1C14-6322-41DC-8E29-65B5C0F25153}" sibTransId="{9022C4D0-3E2C-46ED-84F8-EB4C368E8DDF}"/>
    <dgm:cxn modelId="{B20CC6B7-751E-4A49-BAC4-19EDE95529BE}" type="presOf" srcId="{30A1D225-32B7-4455-B376-B31F69B07A11}" destId="{7004B800-8A00-41B2-8A1B-20D05575F461}" srcOrd="0" destOrd="0" presId="urn:microsoft.com/office/officeart/2016/7/layout/LinearArrowProcessNumbered"/>
    <dgm:cxn modelId="{C0F4F5C7-3219-464B-8608-6B973E99261C}" srcId="{47DD871F-C9AB-49AD-9F2A-ACA3F296E1C8}" destId="{55BA108A-25BB-442A-B333-A8384A35A413}" srcOrd="0" destOrd="0" parTransId="{59E8C430-3A59-4DB7-A685-C6A9BCB6643F}" sibTransId="{30A1D225-32B7-4455-B376-B31F69B07A11}"/>
    <dgm:cxn modelId="{D601B8D4-2015-4EDD-A9A7-B0AA499E7405}" type="presOf" srcId="{0EF2C74F-4E4B-4991-9A74-DA0BE7495AD4}" destId="{239A1DA0-F4D9-4368-AD55-54B44CA5FB73}" srcOrd="0" destOrd="0" presId="urn:microsoft.com/office/officeart/2016/7/layout/LinearArrowProcessNumbered"/>
    <dgm:cxn modelId="{1A6594DF-58AA-4DCE-B4B7-EB566322F3E6}" type="presOf" srcId="{F1D8B91D-6FDD-4086-818F-31F04095B7AF}" destId="{D354DCFD-E132-4247-9BC7-4A1DEAB148C2}" srcOrd="0" destOrd="0" presId="urn:microsoft.com/office/officeart/2016/7/layout/LinearArrowProcessNumbered"/>
    <dgm:cxn modelId="{BF6491E1-EB6F-4CFD-A699-870ECBA5A4E8}" type="presOf" srcId="{9022C4D0-3E2C-46ED-84F8-EB4C368E8DDF}" destId="{9760661A-C2EE-4156-84E2-80649C7AAB76}" srcOrd="0" destOrd="0" presId="urn:microsoft.com/office/officeart/2016/7/layout/LinearArrowProcessNumbered"/>
    <dgm:cxn modelId="{ADA67E2C-6EB9-41A9-B896-04C4C027756A}" type="presParOf" srcId="{E1B35CF9-C5D0-4DF0-8F4D-F6D432BC0971}" destId="{FC3D2105-7100-4905-BF9E-0E7868DB9EFF}" srcOrd="0" destOrd="0" presId="urn:microsoft.com/office/officeart/2016/7/layout/LinearArrowProcessNumbered"/>
    <dgm:cxn modelId="{E795DD29-CF2A-4C0D-9E70-455DD4AF2E00}" type="presParOf" srcId="{FC3D2105-7100-4905-BF9E-0E7868DB9EFF}" destId="{6CFACACA-90D0-4AC4-98B0-D9BC35DFAA1A}" srcOrd="0" destOrd="0" presId="urn:microsoft.com/office/officeart/2016/7/layout/LinearArrowProcessNumbered"/>
    <dgm:cxn modelId="{7251A489-4CD6-4C0A-9169-7EB3DAC54992}" type="presParOf" srcId="{FC3D2105-7100-4905-BF9E-0E7868DB9EFF}" destId="{13E3F005-FDBB-4527-9235-F371D06AEE13}" srcOrd="1" destOrd="0" presId="urn:microsoft.com/office/officeart/2016/7/layout/LinearArrowProcessNumbered"/>
    <dgm:cxn modelId="{096AB847-E597-4405-8211-405363BE235A}" type="presParOf" srcId="{13E3F005-FDBB-4527-9235-F371D06AEE13}" destId="{3C362815-CC74-4B32-88BD-6519A2E23D03}" srcOrd="0" destOrd="0" presId="urn:microsoft.com/office/officeart/2016/7/layout/LinearArrowProcessNumbered"/>
    <dgm:cxn modelId="{EA254A3F-470C-424B-858C-9032F08EDD6C}" type="presParOf" srcId="{13E3F005-FDBB-4527-9235-F371D06AEE13}" destId="{EDAD653C-B19C-4D17-85E7-C8DD0B5255E7}" srcOrd="1" destOrd="0" presId="urn:microsoft.com/office/officeart/2016/7/layout/LinearArrowProcessNumbered"/>
    <dgm:cxn modelId="{94586C27-B835-4DA2-8846-2A02CB290D8A}" type="presParOf" srcId="{13E3F005-FDBB-4527-9235-F371D06AEE13}" destId="{7004B800-8A00-41B2-8A1B-20D05575F461}" srcOrd="2" destOrd="0" presId="urn:microsoft.com/office/officeart/2016/7/layout/LinearArrowProcessNumbered"/>
    <dgm:cxn modelId="{41AA3A35-4933-4886-808C-D45D78214C55}" type="presParOf" srcId="{13E3F005-FDBB-4527-9235-F371D06AEE13}" destId="{F2F5BE1D-1C07-476B-915F-BEEFB0002EBC}" srcOrd="3" destOrd="0" presId="urn:microsoft.com/office/officeart/2016/7/layout/LinearArrowProcessNumbered"/>
    <dgm:cxn modelId="{674EE1D9-E7B9-47C6-AD61-61A31E1ADDCE}" type="presParOf" srcId="{FC3D2105-7100-4905-BF9E-0E7868DB9EFF}" destId="{6EB7F26B-2CA1-467D-8A1A-4B27D908A88B}" srcOrd="2" destOrd="0" presId="urn:microsoft.com/office/officeart/2016/7/layout/LinearArrowProcessNumbered"/>
    <dgm:cxn modelId="{08AF0185-D503-4A5A-ADD2-777E14AA9DB0}" type="presParOf" srcId="{E1B35CF9-C5D0-4DF0-8F4D-F6D432BC0971}" destId="{CDE78C03-4E33-4FC7-8596-242C471B5B16}" srcOrd="1" destOrd="0" presId="urn:microsoft.com/office/officeart/2016/7/layout/LinearArrowProcessNumbered"/>
    <dgm:cxn modelId="{2BE59456-AD30-496E-9FE8-2FAEE3C8C47D}" type="presParOf" srcId="{E1B35CF9-C5D0-4DF0-8F4D-F6D432BC0971}" destId="{E4AD8208-5AD3-42B6-A817-46DD35F2CCE3}" srcOrd="2" destOrd="0" presId="urn:microsoft.com/office/officeart/2016/7/layout/LinearArrowProcessNumbered"/>
    <dgm:cxn modelId="{1E6C7AE5-8206-4CEF-A4EA-2BFCD552EF6D}" type="presParOf" srcId="{E4AD8208-5AD3-42B6-A817-46DD35F2CCE3}" destId="{34321814-49FD-4778-BFDE-CAFBEB5D1087}" srcOrd="0" destOrd="0" presId="urn:microsoft.com/office/officeart/2016/7/layout/LinearArrowProcessNumbered"/>
    <dgm:cxn modelId="{E09C68E7-FAF9-4B4A-92C9-810BB4BBA0CF}" type="presParOf" srcId="{E4AD8208-5AD3-42B6-A817-46DD35F2CCE3}" destId="{68AF5776-3989-4CFE-A0D6-9C7067F35031}" srcOrd="1" destOrd="0" presId="urn:microsoft.com/office/officeart/2016/7/layout/LinearArrowProcessNumbered"/>
    <dgm:cxn modelId="{AB4948BC-85AB-4A88-A786-F5E2E70E95DF}" type="presParOf" srcId="{68AF5776-3989-4CFE-A0D6-9C7067F35031}" destId="{A3FA0169-E173-40A0-92B9-AFF648CF0216}" srcOrd="0" destOrd="0" presId="urn:microsoft.com/office/officeart/2016/7/layout/LinearArrowProcessNumbered"/>
    <dgm:cxn modelId="{A5AD75FD-9408-4C26-8626-7938F8B11D6A}" type="presParOf" srcId="{68AF5776-3989-4CFE-A0D6-9C7067F35031}" destId="{B2AB1B02-ADC8-483B-8D5C-CAAD2C5C78DF}" srcOrd="1" destOrd="0" presId="urn:microsoft.com/office/officeart/2016/7/layout/LinearArrowProcessNumbered"/>
    <dgm:cxn modelId="{477947C9-1BF6-4BFF-A5F7-A0495DD27A87}" type="presParOf" srcId="{68AF5776-3989-4CFE-A0D6-9C7067F35031}" destId="{239A1DA0-F4D9-4368-AD55-54B44CA5FB73}" srcOrd="2" destOrd="0" presId="urn:microsoft.com/office/officeart/2016/7/layout/LinearArrowProcessNumbered"/>
    <dgm:cxn modelId="{CC1AD469-3631-4825-AFEC-74DF65F6C548}" type="presParOf" srcId="{68AF5776-3989-4CFE-A0D6-9C7067F35031}" destId="{7E9D93C5-076B-42D8-9F3A-AB3741CF2543}" srcOrd="3" destOrd="0" presId="urn:microsoft.com/office/officeart/2016/7/layout/LinearArrowProcessNumbered"/>
    <dgm:cxn modelId="{F46360CD-80B5-4610-958E-8213E997FD22}" type="presParOf" srcId="{E4AD8208-5AD3-42B6-A817-46DD35F2CCE3}" destId="{D354DCFD-E132-4247-9BC7-4A1DEAB148C2}" srcOrd="2" destOrd="0" presId="urn:microsoft.com/office/officeart/2016/7/layout/LinearArrowProcessNumbered"/>
    <dgm:cxn modelId="{BF2517AF-0C5E-47D1-9B39-135CB66040BB}" type="presParOf" srcId="{E1B35CF9-C5D0-4DF0-8F4D-F6D432BC0971}" destId="{45D14522-B913-4974-90E5-AAB0B35CDDF3}" srcOrd="3" destOrd="0" presId="urn:microsoft.com/office/officeart/2016/7/layout/LinearArrowProcessNumbered"/>
    <dgm:cxn modelId="{706A9FD3-E7B0-419E-8ED9-06635B0D1B3F}" type="presParOf" srcId="{E1B35CF9-C5D0-4DF0-8F4D-F6D432BC0971}" destId="{05388BC2-CB03-4C2F-89C6-F415FC1A08C8}" srcOrd="4" destOrd="0" presId="urn:microsoft.com/office/officeart/2016/7/layout/LinearArrowProcessNumbered"/>
    <dgm:cxn modelId="{5BFE51BC-2544-4424-B58F-19821AD7F464}" type="presParOf" srcId="{05388BC2-CB03-4C2F-89C6-F415FC1A08C8}" destId="{72895954-EAC7-4010-930A-FFEDAA5054C0}" srcOrd="0" destOrd="0" presId="urn:microsoft.com/office/officeart/2016/7/layout/LinearArrowProcessNumbered"/>
    <dgm:cxn modelId="{01C2F6A0-5E73-4870-B49D-C67681655DA7}" type="presParOf" srcId="{05388BC2-CB03-4C2F-89C6-F415FC1A08C8}" destId="{4880BA2E-E3AE-4362-BF5E-A6AB0CB608DD}" srcOrd="1" destOrd="0" presId="urn:microsoft.com/office/officeart/2016/7/layout/LinearArrowProcessNumbered"/>
    <dgm:cxn modelId="{2FCC68E9-98F3-4AF9-B719-29CF7BB5B07E}" type="presParOf" srcId="{4880BA2E-E3AE-4362-BF5E-A6AB0CB608DD}" destId="{963B7663-876E-4754-9673-0EFF1983E487}" srcOrd="0" destOrd="0" presId="urn:microsoft.com/office/officeart/2016/7/layout/LinearArrowProcessNumbered"/>
    <dgm:cxn modelId="{350833E9-2249-46AB-BB63-4C026CC2682C}" type="presParOf" srcId="{4880BA2E-E3AE-4362-BF5E-A6AB0CB608DD}" destId="{EBC87C9C-8AC4-4E95-BA68-F03CCC74D065}" srcOrd="1" destOrd="0" presId="urn:microsoft.com/office/officeart/2016/7/layout/LinearArrowProcessNumbered"/>
    <dgm:cxn modelId="{D2697998-BE83-4955-817E-F56705D541A7}" type="presParOf" srcId="{4880BA2E-E3AE-4362-BF5E-A6AB0CB608DD}" destId="{9A3D7781-CEE2-4A3E-9F6F-4F284928984F}" srcOrd="2" destOrd="0" presId="urn:microsoft.com/office/officeart/2016/7/layout/LinearArrowProcessNumbered"/>
    <dgm:cxn modelId="{B951B5FE-B750-4A72-B862-39C572B77881}" type="presParOf" srcId="{4880BA2E-E3AE-4362-BF5E-A6AB0CB608DD}" destId="{593451DA-4C31-4F98-B85A-167B06D5CA6C}" srcOrd="3" destOrd="0" presId="urn:microsoft.com/office/officeart/2016/7/layout/LinearArrowProcessNumbered"/>
    <dgm:cxn modelId="{99C35DDF-E9B6-473C-9CDA-47CEFDBB1168}" type="presParOf" srcId="{05388BC2-CB03-4C2F-89C6-F415FC1A08C8}" destId="{E9E9827D-9ACE-4591-8AC2-B0015685DFB1}" srcOrd="2" destOrd="0" presId="urn:microsoft.com/office/officeart/2016/7/layout/LinearArrowProcessNumbered"/>
    <dgm:cxn modelId="{A86DABCD-C9EB-4960-AFFC-15949F0441DB}" type="presParOf" srcId="{E1B35CF9-C5D0-4DF0-8F4D-F6D432BC0971}" destId="{EEB989F6-F258-4EE6-8BB8-57607AF9544E}" srcOrd="5" destOrd="0" presId="urn:microsoft.com/office/officeart/2016/7/layout/LinearArrowProcessNumbered"/>
    <dgm:cxn modelId="{58A232C6-346A-4884-977C-4B8452914D80}" type="presParOf" srcId="{E1B35CF9-C5D0-4DF0-8F4D-F6D432BC0971}" destId="{D3719C1F-FB68-465D-B5F3-0630F194E6FE}" srcOrd="6" destOrd="0" presId="urn:microsoft.com/office/officeart/2016/7/layout/LinearArrowProcessNumbered"/>
    <dgm:cxn modelId="{CC2AAB92-C29A-440B-96AB-6463537B3D7B}" type="presParOf" srcId="{D3719C1F-FB68-465D-B5F3-0630F194E6FE}" destId="{0F880C9D-1EB1-4732-AC43-F694B75C7B8B}" srcOrd="0" destOrd="0" presId="urn:microsoft.com/office/officeart/2016/7/layout/LinearArrowProcessNumbered"/>
    <dgm:cxn modelId="{0B71080A-8447-45E8-8E82-E86A458A4382}" type="presParOf" srcId="{D3719C1F-FB68-465D-B5F3-0630F194E6FE}" destId="{E8BD12A5-7B57-4D3C-ADBC-1DA7F90A19EC}" srcOrd="1" destOrd="0" presId="urn:microsoft.com/office/officeart/2016/7/layout/LinearArrowProcessNumbered"/>
    <dgm:cxn modelId="{2B66BD28-482B-41BD-A2C3-F8977E6BE887}" type="presParOf" srcId="{E8BD12A5-7B57-4D3C-ADBC-1DA7F90A19EC}" destId="{BAA24A6D-C44E-473F-828A-A02B9EC1E6E8}" srcOrd="0" destOrd="0" presId="urn:microsoft.com/office/officeart/2016/7/layout/LinearArrowProcessNumbered"/>
    <dgm:cxn modelId="{EA486512-CEFF-4B36-9094-AA14CEE3E03C}" type="presParOf" srcId="{E8BD12A5-7B57-4D3C-ADBC-1DA7F90A19EC}" destId="{D3FEBACA-F19D-4EFD-A05B-6DF66443A6F9}" srcOrd="1" destOrd="0" presId="urn:microsoft.com/office/officeart/2016/7/layout/LinearArrowProcessNumbered"/>
    <dgm:cxn modelId="{455C0717-9013-48C5-ACE3-7D17F65DE19A}" type="presParOf" srcId="{E8BD12A5-7B57-4D3C-ADBC-1DA7F90A19EC}" destId="{9760661A-C2EE-4156-84E2-80649C7AAB76}" srcOrd="2" destOrd="0" presId="urn:microsoft.com/office/officeart/2016/7/layout/LinearArrowProcessNumbered"/>
    <dgm:cxn modelId="{EC7B97C5-C1D9-49A2-83E4-82EA61BA5011}" type="presParOf" srcId="{E8BD12A5-7B57-4D3C-ADBC-1DA7F90A19EC}" destId="{15CDE703-E4FF-4FB5-AF3A-E0910E442CBA}" srcOrd="3" destOrd="0" presId="urn:microsoft.com/office/officeart/2016/7/layout/LinearArrowProcessNumbered"/>
    <dgm:cxn modelId="{CC06DA95-0B57-4751-A3C5-EC534965B68D}" type="presParOf" srcId="{D3719C1F-FB68-465D-B5F3-0630F194E6FE}" destId="{1B8487E9-4915-4F99-ACF9-E8F980BACC28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754434-420E-4A40-B3ED-70595E8A00AF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268E67-F35F-4EA9-BA63-0D4E8628549C}">
      <dgm:prSet/>
      <dgm:spPr/>
      <dgm:t>
        <a:bodyPr/>
        <a:lstStyle/>
        <a:p>
          <a:r>
            <a:rPr lang="en-US" b="1" dirty="0"/>
            <a:t>Motivational Framework: </a:t>
          </a:r>
          <a:r>
            <a:rPr lang="en-US" dirty="0"/>
            <a:t>Graph diffusion models offer a robust mechanism to capture complex relationships, essential for effective anomaly detection.</a:t>
          </a:r>
        </a:p>
      </dgm:t>
    </dgm:pt>
    <dgm:pt modelId="{36CD3952-EC84-4F2A-989C-F1E1A80E86F7}" type="parTrans" cxnId="{4C66F9A4-F3E8-4D64-9DE0-7596D73EA7DA}">
      <dgm:prSet/>
      <dgm:spPr/>
      <dgm:t>
        <a:bodyPr/>
        <a:lstStyle/>
        <a:p>
          <a:endParaRPr lang="en-US"/>
        </a:p>
      </dgm:t>
    </dgm:pt>
    <dgm:pt modelId="{1554E7F2-3858-4139-B193-2150213560F9}" type="sibTrans" cxnId="{4C66F9A4-F3E8-4D64-9DE0-7596D73EA7DA}">
      <dgm:prSet/>
      <dgm:spPr/>
      <dgm:t>
        <a:bodyPr/>
        <a:lstStyle/>
        <a:p>
          <a:endParaRPr lang="en-US"/>
        </a:p>
      </dgm:t>
    </dgm:pt>
    <dgm:pt modelId="{1D6EEC36-002A-4805-9391-809ABE7780B6}">
      <dgm:prSet/>
      <dgm:spPr/>
      <dgm:t>
        <a:bodyPr/>
        <a:lstStyle/>
        <a:p>
          <a:r>
            <a:rPr lang="en-US" b="1"/>
            <a:t>Objective Clarity: </a:t>
          </a:r>
          <a:r>
            <a:rPr lang="en-US"/>
            <a:t>The primary objective is enhancing detection accuracy while accommodating diverse graph structures and sizes seamlessly.</a:t>
          </a:r>
        </a:p>
      </dgm:t>
    </dgm:pt>
    <dgm:pt modelId="{D1F6EE58-C134-46F4-B6A2-34A60583AA78}" type="parTrans" cxnId="{DFC6CA81-CC1C-4EE9-AF51-E8DE047C699F}">
      <dgm:prSet/>
      <dgm:spPr/>
      <dgm:t>
        <a:bodyPr/>
        <a:lstStyle/>
        <a:p>
          <a:endParaRPr lang="en-US"/>
        </a:p>
      </dgm:t>
    </dgm:pt>
    <dgm:pt modelId="{8645C64F-58A5-4F39-8E25-62C02B634036}" type="sibTrans" cxnId="{DFC6CA81-CC1C-4EE9-AF51-E8DE047C699F}">
      <dgm:prSet/>
      <dgm:spPr/>
      <dgm:t>
        <a:bodyPr/>
        <a:lstStyle/>
        <a:p>
          <a:endParaRPr lang="en-US"/>
        </a:p>
      </dgm:t>
    </dgm:pt>
    <dgm:pt modelId="{748D004C-78F8-4DC1-BE36-F1B658295ACA}">
      <dgm:prSet/>
      <dgm:spPr/>
      <dgm:t>
        <a:bodyPr/>
        <a:lstStyle/>
        <a:p>
          <a:r>
            <a:rPr lang="en-US" b="1" dirty="0"/>
            <a:t>Application Enhancements: </a:t>
          </a:r>
          <a:r>
            <a:rPr lang="en-US" dirty="0"/>
            <a:t>Focused on improving real-time analysis capabilities, fostering timely responses in critical applications across industries.</a:t>
          </a:r>
        </a:p>
      </dgm:t>
    </dgm:pt>
    <dgm:pt modelId="{FE605978-8A3E-4249-96AB-E87B536B122D}" type="parTrans" cxnId="{946F094F-740A-4EB3-B06B-1C4D8995C2BD}">
      <dgm:prSet/>
      <dgm:spPr/>
      <dgm:t>
        <a:bodyPr/>
        <a:lstStyle/>
        <a:p>
          <a:endParaRPr lang="en-US"/>
        </a:p>
      </dgm:t>
    </dgm:pt>
    <dgm:pt modelId="{DFFBA768-C139-4684-ACF5-5483D2FD8824}" type="sibTrans" cxnId="{946F094F-740A-4EB3-B06B-1C4D8995C2BD}">
      <dgm:prSet/>
      <dgm:spPr/>
      <dgm:t>
        <a:bodyPr/>
        <a:lstStyle/>
        <a:p>
          <a:endParaRPr lang="en-US"/>
        </a:p>
      </dgm:t>
    </dgm:pt>
    <dgm:pt modelId="{60B883C9-EA26-4C1A-9E3F-3922AE327023}" type="pres">
      <dgm:prSet presAssocID="{D7754434-420E-4A40-B3ED-70595E8A00A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D794087-018A-418C-BD9B-C954DA6F885D}" type="pres">
      <dgm:prSet presAssocID="{748D004C-78F8-4DC1-BE36-F1B658295ACA}" presName="Accent3" presStyleCnt="0"/>
      <dgm:spPr/>
    </dgm:pt>
    <dgm:pt modelId="{4E60B5BA-5E22-4F19-B96E-DDF73F421471}" type="pres">
      <dgm:prSet presAssocID="{748D004C-78F8-4DC1-BE36-F1B658295ACA}" presName="Accent" presStyleLbl="node1" presStyleIdx="0" presStyleCnt="6"/>
      <dgm:spPr/>
    </dgm:pt>
    <dgm:pt modelId="{A5181B9A-E614-46E1-A61B-431954EA75CA}" type="pres">
      <dgm:prSet presAssocID="{748D004C-78F8-4DC1-BE36-F1B658295ACA}" presName="ParentBackground3" presStyleCnt="0"/>
      <dgm:spPr/>
    </dgm:pt>
    <dgm:pt modelId="{4A923588-FD1A-4324-863D-8EB566F1C7F3}" type="pres">
      <dgm:prSet presAssocID="{748D004C-78F8-4DC1-BE36-F1B658295ACA}" presName="ParentBackground" presStyleLbl="node1" presStyleIdx="1" presStyleCnt="6"/>
      <dgm:spPr/>
    </dgm:pt>
    <dgm:pt modelId="{5F3837E4-99AF-4C43-BCD2-54FE43BE5D86}" type="pres">
      <dgm:prSet presAssocID="{748D004C-78F8-4DC1-BE36-F1B658295ACA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259391B-573F-4117-A080-61FCD7AD7EB6}" type="pres">
      <dgm:prSet presAssocID="{1D6EEC36-002A-4805-9391-809ABE7780B6}" presName="Accent2" presStyleCnt="0"/>
      <dgm:spPr/>
    </dgm:pt>
    <dgm:pt modelId="{621F24C0-29F6-4ACE-A6E6-E98858627B0F}" type="pres">
      <dgm:prSet presAssocID="{1D6EEC36-002A-4805-9391-809ABE7780B6}" presName="Accent" presStyleLbl="node1" presStyleIdx="2" presStyleCnt="6"/>
      <dgm:spPr/>
    </dgm:pt>
    <dgm:pt modelId="{E27BD76D-B7E8-441E-AE80-88164837E940}" type="pres">
      <dgm:prSet presAssocID="{1D6EEC36-002A-4805-9391-809ABE7780B6}" presName="ParentBackground2" presStyleCnt="0"/>
      <dgm:spPr/>
    </dgm:pt>
    <dgm:pt modelId="{7AFC1516-0FDA-4DA9-9084-A91954F9D6C0}" type="pres">
      <dgm:prSet presAssocID="{1D6EEC36-002A-4805-9391-809ABE7780B6}" presName="ParentBackground" presStyleLbl="node1" presStyleIdx="3" presStyleCnt="6"/>
      <dgm:spPr/>
    </dgm:pt>
    <dgm:pt modelId="{A1981B09-5048-462A-89C9-76A3554F8B63}" type="pres">
      <dgm:prSet presAssocID="{1D6EEC36-002A-4805-9391-809ABE7780B6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555D3223-E7CB-487F-B3D2-BE4D418A0603}" type="pres">
      <dgm:prSet presAssocID="{42268E67-F35F-4EA9-BA63-0D4E8628549C}" presName="Accent1" presStyleCnt="0"/>
      <dgm:spPr/>
    </dgm:pt>
    <dgm:pt modelId="{5F786072-5564-4BB8-B41A-9983B4C7BF79}" type="pres">
      <dgm:prSet presAssocID="{42268E67-F35F-4EA9-BA63-0D4E8628549C}" presName="Accent" presStyleLbl="node1" presStyleIdx="4" presStyleCnt="6"/>
      <dgm:spPr/>
    </dgm:pt>
    <dgm:pt modelId="{978881B0-B0A6-470F-A586-AEDF97A717C8}" type="pres">
      <dgm:prSet presAssocID="{42268E67-F35F-4EA9-BA63-0D4E8628549C}" presName="ParentBackground1" presStyleCnt="0"/>
      <dgm:spPr/>
    </dgm:pt>
    <dgm:pt modelId="{58ECE35A-172F-4C56-B5CD-7F7D9A26C824}" type="pres">
      <dgm:prSet presAssocID="{42268E67-F35F-4EA9-BA63-0D4E8628549C}" presName="ParentBackground" presStyleLbl="node1" presStyleIdx="5" presStyleCnt="6"/>
      <dgm:spPr/>
    </dgm:pt>
    <dgm:pt modelId="{D25D0742-BA04-424D-B388-96710066C1A1}" type="pres">
      <dgm:prSet presAssocID="{42268E67-F35F-4EA9-BA63-0D4E8628549C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E159723-09D6-476E-B71C-A6386D04EABD}" type="presOf" srcId="{D7754434-420E-4A40-B3ED-70595E8A00AF}" destId="{60B883C9-EA26-4C1A-9E3F-3922AE327023}" srcOrd="0" destOrd="0" presId="urn:microsoft.com/office/officeart/2018/layout/CircleProcess"/>
    <dgm:cxn modelId="{C7D3D33E-3CD8-46BD-9476-E4EC0B185708}" type="presOf" srcId="{42268E67-F35F-4EA9-BA63-0D4E8628549C}" destId="{D25D0742-BA04-424D-B388-96710066C1A1}" srcOrd="1" destOrd="0" presId="urn:microsoft.com/office/officeart/2018/layout/CircleProcess"/>
    <dgm:cxn modelId="{946F094F-740A-4EB3-B06B-1C4D8995C2BD}" srcId="{D7754434-420E-4A40-B3ED-70595E8A00AF}" destId="{748D004C-78F8-4DC1-BE36-F1B658295ACA}" srcOrd="2" destOrd="0" parTransId="{FE605978-8A3E-4249-96AB-E87B536B122D}" sibTransId="{DFFBA768-C139-4684-ACF5-5483D2FD8824}"/>
    <dgm:cxn modelId="{DFC6CA81-CC1C-4EE9-AF51-E8DE047C699F}" srcId="{D7754434-420E-4A40-B3ED-70595E8A00AF}" destId="{1D6EEC36-002A-4805-9391-809ABE7780B6}" srcOrd="1" destOrd="0" parTransId="{D1F6EE58-C134-46F4-B6A2-34A60583AA78}" sibTransId="{8645C64F-58A5-4F39-8E25-62C02B634036}"/>
    <dgm:cxn modelId="{DCB10DA4-8B90-470E-BC68-F375DD1D9764}" type="presOf" srcId="{42268E67-F35F-4EA9-BA63-0D4E8628549C}" destId="{58ECE35A-172F-4C56-B5CD-7F7D9A26C824}" srcOrd="0" destOrd="0" presId="urn:microsoft.com/office/officeart/2018/layout/CircleProcess"/>
    <dgm:cxn modelId="{4C66F9A4-F3E8-4D64-9DE0-7596D73EA7DA}" srcId="{D7754434-420E-4A40-B3ED-70595E8A00AF}" destId="{42268E67-F35F-4EA9-BA63-0D4E8628549C}" srcOrd="0" destOrd="0" parTransId="{36CD3952-EC84-4F2A-989C-F1E1A80E86F7}" sibTransId="{1554E7F2-3858-4139-B193-2150213560F9}"/>
    <dgm:cxn modelId="{1683E2BB-9E35-4849-ADE9-ECFCF2DA8EC0}" type="presOf" srcId="{1D6EEC36-002A-4805-9391-809ABE7780B6}" destId="{7AFC1516-0FDA-4DA9-9084-A91954F9D6C0}" srcOrd="0" destOrd="0" presId="urn:microsoft.com/office/officeart/2018/layout/CircleProcess"/>
    <dgm:cxn modelId="{3EF51ED3-E1DD-4ADD-9BBE-D248BF2B9607}" type="presOf" srcId="{748D004C-78F8-4DC1-BE36-F1B658295ACA}" destId="{5F3837E4-99AF-4C43-BCD2-54FE43BE5D86}" srcOrd="1" destOrd="0" presId="urn:microsoft.com/office/officeart/2018/layout/CircleProcess"/>
    <dgm:cxn modelId="{95641BF7-F87C-405D-9FC1-1135BAB902CE}" type="presOf" srcId="{748D004C-78F8-4DC1-BE36-F1B658295ACA}" destId="{4A923588-FD1A-4324-863D-8EB566F1C7F3}" srcOrd="0" destOrd="0" presId="urn:microsoft.com/office/officeart/2018/layout/CircleProcess"/>
    <dgm:cxn modelId="{C47D41F8-0EA3-435E-A5ED-40FEE3FF5A82}" type="presOf" srcId="{1D6EEC36-002A-4805-9391-809ABE7780B6}" destId="{A1981B09-5048-462A-89C9-76A3554F8B63}" srcOrd="1" destOrd="0" presId="urn:microsoft.com/office/officeart/2018/layout/CircleProcess"/>
    <dgm:cxn modelId="{507A5F72-B5F4-4EF5-ACA8-6CE8C87D240F}" type="presParOf" srcId="{60B883C9-EA26-4C1A-9E3F-3922AE327023}" destId="{1D794087-018A-418C-BD9B-C954DA6F885D}" srcOrd="0" destOrd="0" presId="urn:microsoft.com/office/officeart/2018/layout/CircleProcess"/>
    <dgm:cxn modelId="{6DF0434D-0F81-46F8-96B3-37DB4DAFAF5A}" type="presParOf" srcId="{1D794087-018A-418C-BD9B-C954DA6F885D}" destId="{4E60B5BA-5E22-4F19-B96E-DDF73F421471}" srcOrd="0" destOrd="0" presId="urn:microsoft.com/office/officeart/2018/layout/CircleProcess"/>
    <dgm:cxn modelId="{590A5D0D-933F-4F77-BE7B-E82E6432AB8E}" type="presParOf" srcId="{60B883C9-EA26-4C1A-9E3F-3922AE327023}" destId="{A5181B9A-E614-46E1-A61B-431954EA75CA}" srcOrd="1" destOrd="0" presId="urn:microsoft.com/office/officeart/2018/layout/CircleProcess"/>
    <dgm:cxn modelId="{AC7C6F6B-BC51-466F-AD2C-1FA39F8FCF95}" type="presParOf" srcId="{A5181B9A-E614-46E1-A61B-431954EA75CA}" destId="{4A923588-FD1A-4324-863D-8EB566F1C7F3}" srcOrd="0" destOrd="0" presId="urn:microsoft.com/office/officeart/2018/layout/CircleProcess"/>
    <dgm:cxn modelId="{9E5DA802-6209-4007-AB16-5E13D3656B19}" type="presParOf" srcId="{60B883C9-EA26-4C1A-9E3F-3922AE327023}" destId="{5F3837E4-99AF-4C43-BCD2-54FE43BE5D86}" srcOrd="2" destOrd="0" presId="urn:microsoft.com/office/officeart/2018/layout/CircleProcess"/>
    <dgm:cxn modelId="{F3FC4734-042F-436E-893A-533CFE0E335B}" type="presParOf" srcId="{60B883C9-EA26-4C1A-9E3F-3922AE327023}" destId="{C259391B-573F-4117-A080-61FCD7AD7EB6}" srcOrd="3" destOrd="0" presId="urn:microsoft.com/office/officeart/2018/layout/CircleProcess"/>
    <dgm:cxn modelId="{FDBFCC68-31E0-4F53-987A-968906EEAE38}" type="presParOf" srcId="{C259391B-573F-4117-A080-61FCD7AD7EB6}" destId="{621F24C0-29F6-4ACE-A6E6-E98858627B0F}" srcOrd="0" destOrd="0" presId="urn:microsoft.com/office/officeart/2018/layout/CircleProcess"/>
    <dgm:cxn modelId="{159CF650-C1E7-4F17-A535-A7C7EE24FE65}" type="presParOf" srcId="{60B883C9-EA26-4C1A-9E3F-3922AE327023}" destId="{E27BD76D-B7E8-441E-AE80-88164837E940}" srcOrd="4" destOrd="0" presId="urn:microsoft.com/office/officeart/2018/layout/CircleProcess"/>
    <dgm:cxn modelId="{71B083CC-9578-4B1A-A97E-5C3521C3CC61}" type="presParOf" srcId="{E27BD76D-B7E8-441E-AE80-88164837E940}" destId="{7AFC1516-0FDA-4DA9-9084-A91954F9D6C0}" srcOrd="0" destOrd="0" presId="urn:microsoft.com/office/officeart/2018/layout/CircleProcess"/>
    <dgm:cxn modelId="{E02FCE63-ADC4-4CEF-9564-41FF0C93DBB2}" type="presParOf" srcId="{60B883C9-EA26-4C1A-9E3F-3922AE327023}" destId="{A1981B09-5048-462A-89C9-76A3554F8B63}" srcOrd="5" destOrd="0" presId="urn:microsoft.com/office/officeart/2018/layout/CircleProcess"/>
    <dgm:cxn modelId="{D2F590E3-1C8C-488E-83CD-0898654DEC80}" type="presParOf" srcId="{60B883C9-EA26-4C1A-9E3F-3922AE327023}" destId="{555D3223-E7CB-487F-B3D2-BE4D418A0603}" srcOrd="6" destOrd="0" presId="urn:microsoft.com/office/officeart/2018/layout/CircleProcess"/>
    <dgm:cxn modelId="{CF442BFD-A3D2-4CD1-82C7-67F8165B489F}" type="presParOf" srcId="{555D3223-E7CB-487F-B3D2-BE4D418A0603}" destId="{5F786072-5564-4BB8-B41A-9983B4C7BF79}" srcOrd="0" destOrd="0" presId="urn:microsoft.com/office/officeart/2018/layout/CircleProcess"/>
    <dgm:cxn modelId="{DB39F060-46D1-4BFD-98EF-ED3F25BB5757}" type="presParOf" srcId="{60B883C9-EA26-4C1A-9E3F-3922AE327023}" destId="{978881B0-B0A6-470F-A586-AEDF97A717C8}" srcOrd="7" destOrd="0" presId="urn:microsoft.com/office/officeart/2018/layout/CircleProcess"/>
    <dgm:cxn modelId="{73E32821-C66A-499F-BBF3-0FD66D86FC9C}" type="presParOf" srcId="{978881B0-B0A6-470F-A586-AEDF97A717C8}" destId="{58ECE35A-172F-4C56-B5CD-7F7D9A26C824}" srcOrd="0" destOrd="0" presId="urn:microsoft.com/office/officeart/2018/layout/CircleProcess"/>
    <dgm:cxn modelId="{A36A2F36-D3FA-4A4E-A3F2-FFAF76B06768}" type="presParOf" srcId="{60B883C9-EA26-4C1A-9E3F-3922AE327023}" destId="{D25D0742-BA04-424D-B388-96710066C1A1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65698C-2439-4894-AF6C-544890C1126F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5C44A6-A56F-4746-A290-E1D089CA7606}">
      <dgm:prSet/>
      <dgm:spPr/>
      <dgm:t>
        <a:bodyPr/>
        <a:lstStyle/>
        <a:p>
          <a:r>
            <a:rPr lang="en-US" b="1"/>
            <a:t>Dataset Preparation: </a:t>
          </a:r>
          <a:r>
            <a:rPr lang="en-US"/>
            <a:t>Data collection involved identifying relevant graphs and pre-processing steps such as normalization and feature selection.</a:t>
          </a:r>
        </a:p>
      </dgm:t>
    </dgm:pt>
    <dgm:pt modelId="{E7C380C6-1BB1-4576-BC56-4CB827BB2561}" type="parTrans" cxnId="{1B779F0D-B55A-47B2-A7E3-0D5CBB3AAE2D}">
      <dgm:prSet/>
      <dgm:spPr/>
      <dgm:t>
        <a:bodyPr/>
        <a:lstStyle/>
        <a:p>
          <a:endParaRPr lang="en-US"/>
        </a:p>
      </dgm:t>
    </dgm:pt>
    <dgm:pt modelId="{726A45F7-B5C7-4E89-ABEE-E7B05485F169}" type="sibTrans" cxnId="{1B779F0D-B55A-47B2-A7E3-0D5CBB3AAE2D}">
      <dgm:prSet/>
      <dgm:spPr/>
      <dgm:t>
        <a:bodyPr/>
        <a:lstStyle/>
        <a:p>
          <a:endParaRPr lang="en-US"/>
        </a:p>
      </dgm:t>
    </dgm:pt>
    <dgm:pt modelId="{E7158EFB-F331-4BF7-BB62-2A6FA063D20D}">
      <dgm:prSet/>
      <dgm:spPr/>
      <dgm:t>
        <a:bodyPr/>
        <a:lstStyle/>
        <a:p>
          <a:r>
            <a:rPr lang="en-US" b="1"/>
            <a:t>Graph Construction: </a:t>
          </a:r>
          <a:r>
            <a:rPr lang="en-US"/>
            <a:t>Constructed directed and undirected graphs reflecting relationships, emphasizing edge weights and node attributes for accurate analyses.</a:t>
          </a:r>
        </a:p>
      </dgm:t>
    </dgm:pt>
    <dgm:pt modelId="{B5C63378-D0B7-45A8-A554-0A8484F1931A}" type="parTrans" cxnId="{6AFAE2EF-616E-41BD-8D18-C5BC33072C80}">
      <dgm:prSet/>
      <dgm:spPr/>
      <dgm:t>
        <a:bodyPr/>
        <a:lstStyle/>
        <a:p>
          <a:endParaRPr lang="en-US"/>
        </a:p>
      </dgm:t>
    </dgm:pt>
    <dgm:pt modelId="{90C5E3B1-1168-40FE-8593-12CA532E9C06}" type="sibTrans" cxnId="{6AFAE2EF-616E-41BD-8D18-C5BC33072C80}">
      <dgm:prSet/>
      <dgm:spPr/>
      <dgm:t>
        <a:bodyPr/>
        <a:lstStyle/>
        <a:p>
          <a:endParaRPr lang="en-US"/>
        </a:p>
      </dgm:t>
    </dgm:pt>
    <dgm:pt modelId="{6BBD1401-CC64-46E7-93C9-E0E64BBCD9DB}">
      <dgm:prSet/>
      <dgm:spPr/>
      <dgm:t>
        <a:bodyPr/>
        <a:lstStyle/>
        <a:p>
          <a:r>
            <a:rPr lang="en-US" b="1"/>
            <a:t>Anomaly Detection Workflow: </a:t>
          </a:r>
          <a:r>
            <a:rPr lang="en-US"/>
            <a:t>Implemented a structured workflow blending graph autoencoders with diffusion models to systematically identify and analyze anomalies.</a:t>
          </a:r>
        </a:p>
      </dgm:t>
    </dgm:pt>
    <dgm:pt modelId="{69E97CD5-2246-4ED0-9F45-13AB85087C0D}" type="parTrans" cxnId="{B776001D-5480-417D-B305-F9DA0D20C5CF}">
      <dgm:prSet/>
      <dgm:spPr/>
      <dgm:t>
        <a:bodyPr/>
        <a:lstStyle/>
        <a:p>
          <a:endParaRPr lang="en-US"/>
        </a:p>
      </dgm:t>
    </dgm:pt>
    <dgm:pt modelId="{AF7C6A21-718F-4A19-B2BE-6FFFAFF90A94}" type="sibTrans" cxnId="{B776001D-5480-417D-B305-F9DA0D20C5CF}">
      <dgm:prSet/>
      <dgm:spPr/>
      <dgm:t>
        <a:bodyPr/>
        <a:lstStyle/>
        <a:p>
          <a:endParaRPr lang="en-US"/>
        </a:p>
      </dgm:t>
    </dgm:pt>
    <dgm:pt modelId="{2DE376DD-A5D4-43A7-87E2-FC98A277135A}" type="pres">
      <dgm:prSet presAssocID="{FA65698C-2439-4894-AF6C-544890C1126F}" presName="Name0" presStyleCnt="0">
        <dgm:presLayoutVars>
          <dgm:dir/>
          <dgm:animLvl val="lvl"/>
          <dgm:resizeHandles val="exact"/>
        </dgm:presLayoutVars>
      </dgm:prSet>
      <dgm:spPr/>
    </dgm:pt>
    <dgm:pt modelId="{A76C2727-27A1-4786-BE29-6B8426641C10}" type="pres">
      <dgm:prSet presAssocID="{6BBD1401-CC64-46E7-93C9-E0E64BBCD9DB}" presName="boxAndChildren" presStyleCnt="0"/>
      <dgm:spPr/>
    </dgm:pt>
    <dgm:pt modelId="{F73C9E72-6517-4904-882D-B7986BE29DC6}" type="pres">
      <dgm:prSet presAssocID="{6BBD1401-CC64-46E7-93C9-E0E64BBCD9DB}" presName="parentTextBox" presStyleLbl="node1" presStyleIdx="0" presStyleCnt="3"/>
      <dgm:spPr/>
    </dgm:pt>
    <dgm:pt modelId="{350BE44B-49EE-4C10-A418-4A36C03CAADE}" type="pres">
      <dgm:prSet presAssocID="{90C5E3B1-1168-40FE-8593-12CA532E9C06}" presName="sp" presStyleCnt="0"/>
      <dgm:spPr/>
    </dgm:pt>
    <dgm:pt modelId="{8A00AA17-2A7F-44F8-B7F9-FEF06D09465F}" type="pres">
      <dgm:prSet presAssocID="{E7158EFB-F331-4BF7-BB62-2A6FA063D20D}" presName="arrowAndChildren" presStyleCnt="0"/>
      <dgm:spPr/>
    </dgm:pt>
    <dgm:pt modelId="{B56F1CB6-3057-4A35-8184-8C1E82D35DB3}" type="pres">
      <dgm:prSet presAssocID="{E7158EFB-F331-4BF7-BB62-2A6FA063D20D}" presName="parentTextArrow" presStyleLbl="node1" presStyleIdx="1" presStyleCnt="3"/>
      <dgm:spPr/>
    </dgm:pt>
    <dgm:pt modelId="{3E5DA060-BC06-44B7-BBA7-943D3404A95B}" type="pres">
      <dgm:prSet presAssocID="{726A45F7-B5C7-4E89-ABEE-E7B05485F169}" presName="sp" presStyleCnt="0"/>
      <dgm:spPr/>
    </dgm:pt>
    <dgm:pt modelId="{DDB34454-3719-48A2-BB71-EF32E3073A6C}" type="pres">
      <dgm:prSet presAssocID="{135C44A6-A56F-4746-A290-E1D089CA7606}" presName="arrowAndChildren" presStyleCnt="0"/>
      <dgm:spPr/>
    </dgm:pt>
    <dgm:pt modelId="{0423509A-21D6-4B03-B341-B25B11E27332}" type="pres">
      <dgm:prSet presAssocID="{135C44A6-A56F-4746-A290-E1D089CA7606}" presName="parentTextArrow" presStyleLbl="node1" presStyleIdx="2" presStyleCnt="3"/>
      <dgm:spPr/>
    </dgm:pt>
  </dgm:ptLst>
  <dgm:cxnLst>
    <dgm:cxn modelId="{E6292808-09A6-433E-89C0-E1AE54DCE9EC}" type="presOf" srcId="{E7158EFB-F331-4BF7-BB62-2A6FA063D20D}" destId="{B56F1CB6-3057-4A35-8184-8C1E82D35DB3}" srcOrd="0" destOrd="0" presId="urn:microsoft.com/office/officeart/2005/8/layout/process4"/>
    <dgm:cxn modelId="{1B779F0D-B55A-47B2-A7E3-0D5CBB3AAE2D}" srcId="{FA65698C-2439-4894-AF6C-544890C1126F}" destId="{135C44A6-A56F-4746-A290-E1D089CA7606}" srcOrd="0" destOrd="0" parTransId="{E7C380C6-1BB1-4576-BC56-4CB827BB2561}" sibTransId="{726A45F7-B5C7-4E89-ABEE-E7B05485F169}"/>
    <dgm:cxn modelId="{B776001D-5480-417D-B305-F9DA0D20C5CF}" srcId="{FA65698C-2439-4894-AF6C-544890C1126F}" destId="{6BBD1401-CC64-46E7-93C9-E0E64BBCD9DB}" srcOrd="2" destOrd="0" parTransId="{69E97CD5-2246-4ED0-9F45-13AB85087C0D}" sibTransId="{AF7C6A21-718F-4A19-B2BE-6FFFAFF90A94}"/>
    <dgm:cxn modelId="{E24AEF63-C56A-4E44-BE51-9FA78A224BA6}" type="presOf" srcId="{6BBD1401-CC64-46E7-93C9-E0E64BBCD9DB}" destId="{F73C9E72-6517-4904-882D-B7986BE29DC6}" srcOrd="0" destOrd="0" presId="urn:microsoft.com/office/officeart/2005/8/layout/process4"/>
    <dgm:cxn modelId="{A2D40566-BF3B-4767-B08E-0B5516A796F0}" type="presOf" srcId="{135C44A6-A56F-4746-A290-E1D089CA7606}" destId="{0423509A-21D6-4B03-B341-B25B11E27332}" srcOrd="0" destOrd="0" presId="urn:microsoft.com/office/officeart/2005/8/layout/process4"/>
    <dgm:cxn modelId="{6AFAE2EF-616E-41BD-8D18-C5BC33072C80}" srcId="{FA65698C-2439-4894-AF6C-544890C1126F}" destId="{E7158EFB-F331-4BF7-BB62-2A6FA063D20D}" srcOrd="1" destOrd="0" parTransId="{B5C63378-D0B7-45A8-A554-0A8484F1931A}" sibTransId="{90C5E3B1-1168-40FE-8593-12CA532E9C06}"/>
    <dgm:cxn modelId="{2EC368FA-7E88-4A2D-92A9-9DAF493547AA}" type="presOf" srcId="{FA65698C-2439-4894-AF6C-544890C1126F}" destId="{2DE376DD-A5D4-43A7-87E2-FC98A277135A}" srcOrd="0" destOrd="0" presId="urn:microsoft.com/office/officeart/2005/8/layout/process4"/>
    <dgm:cxn modelId="{A892B77B-92DD-4DB5-83CE-3DBBAB2896F4}" type="presParOf" srcId="{2DE376DD-A5D4-43A7-87E2-FC98A277135A}" destId="{A76C2727-27A1-4786-BE29-6B8426641C10}" srcOrd="0" destOrd="0" presId="urn:microsoft.com/office/officeart/2005/8/layout/process4"/>
    <dgm:cxn modelId="{6C944580-DBBB-4C61-A895-8C5FAB8AF00D}" type="presParOf" srcId="{A76C2727-27A1-4786-BE29-6B8426641C10}" destId="{F73C9E72-6517-4904-882D-B7986BE29DC6}" srcOrd="0" destOrd="0" presId="urn:microsoft.com/office/officeart/2005/8/layout/process4"/>
    <dgm:cxn modelId="{E4784D37-AEE4-4F2F-A406-9C3E1DEF6EA6}" type="presParOf" srcId="{2DE376DD-A5D4-43A7-87E2-FC98A277135A}" destId="{350BE44B-49EE-4C10-A418-4A36C03CAADE}" srcOrd="1" destOrd="0" presId="urn:microsoft.com/office/officeart/2005/8/layout/process4"/>
    <dgm:cxn modelId="{25839325-9D0B-42D9-958F-3947D732802E}" type="presParOf" srcId="{2DE376DD-A5D4-43A7-87E2-FC98A277135A}" destId="{8A00AA17-2A7F-44F8-B7F9-FEF06D09465F}" srcOrd="2" destOrd="0" presId="urn:microsoft.com/office/officeart/2005/8/layout/process4"/>
    <dgm:cxn modelId="{59FBA902-3EF2-42EC-8BA0-F0C7D77A58FE}" type="presParOf" srcId="{8A00AA17-2A7F-44F8-B7F9-FEF06D09465F}" destId="{B56F1CB6-3057-4A35-8184-8C1E82D35DB3}" srcOrd="0" destOrd="0" presId="urn:microsoft.com/office/officeart/2005/8/layout/process4"/>
    <dgm:cxn modelId="{89CD61E6-FC47-43C5-97DA-71CF198C19C4}" type="presParOf" srcId="{2DE376DD-A5D4-43A7-87E2-FC98A277135A}" destId="{3E5DA060-BC06-44B7-BBA7-943D3404A95B}" srcOrd="3" destOrd="0" presId="urn:microsoft.com/office/officeart/2005/8/layout/process4"/>
    <dgm:cxn modelId="{D5A7F4B4-0FE4-4A2C-8A5B-7409D06C27E9}" type="presParOf" srcId="{2DE376DD-A5D4-43A7-87E2-FC98A277135A}" destId="{DDB34454-3719-48A2-BB71-EF32E3073A6C}" srcOrd="4" destOrd="0" presId="urn:microsoft.com/office/officeart/2005/8/layout/process4"/>
    <dgm:cxn modelId="{0DDC540D-49F2-44FE-963A-CF264D93EC4F}" type="presParOf" srcId="{DDB34454-3719-48A2-BB71-EF32E3073A6C}" destId="{0423509A-21D6-4B03-B341-B25B11E2733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03396C-B262-4CAC-9CD1-9BAD7549AD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5DCA7B6-7F3E-4C2F-A4B6-1557CDACE607}">
      <dgm:prSet/>
      <dgm:spPr/>
      <dgm:t>
        <a:bodyPr/>
        <a:lstStyle/>
        <a:p>
          <a:pPr>
            <a:defRPr cap="all"/>
          </a:pPr>
          <a:r>
            <a:rPr lang="en-US" b="1" dirty="0"/>
            <a:t>Improved Accuracy: </a:t>
          </a:r>
          <a:r>
            <a:rPr lang="en-US" dirty="0"/>
            <a:t>Experiments demonstrate a notable increase in anomaly detection accuracy, surpassing traditional models across diverse datasets.</a:t>
          </a:r>
        </a:p>
      </dgm:t>
    </dgm:pt>
    <dgm:pt modelId="{053D2CD1-1532-4D2B-BCB0-0574D768DAC8}" type="parTrans" cxnId="{1B737985-E422-408A-BC81-BEAE4518B114}">
      <dgm:prSet/>
      <dgm:spPr/>
      <dgm:t>
        <a:bodyPr/>
        <a:lstStyle/>
        <a:p>
          <a:endParaRPr lang="en-US"/>
        </a:p>
      </dgm:t>
    </dgm:pt>
    <dgm:pt modelId="{951C8AA9-91C1-4F45-B4EE-CD1ED2B0D50C}" type="sibTrans" cxnId="{1B737985-E422-408A-BC81-BEAE4518B114}">
      <dgm:prSet/>
      <dgm:spPr/>
      <dgm:t>
        <a:bodyPr/>
        <a:lstStyle/>
        <a:p>
          <a:endParaRPr lang="en-US"/>
        </a:p>
      </dgm:t>
    </dgm:pt>
    <dgm:pt modelId="{420C4C4A-C352-411F-8D07-25E1DB8EE2AC}">
      <dgm:prSet/>
      <dgm:spPr/>
      <dgm:t>
        <a:bodyPr/>
        <a:lstStyle/>
        <a:p>
          <a:pPr>
            <a:defRPr cap="all"/>
          </a:pPr>
          <a:r>
            <a:rPr lang="en-US" b="1" dirty="0"/>
            <a:t>Enhanced Robustness: </a:t>
          </a:r>
          <a:r>
            <a:rPr lang="en-US" dirty="0"/>
            <a:t>The approach showcases improved robustness against false positives, effectively adapting to complex and varying graph structures.</a:t>
          </a:r>
        </a:p>
      </dgm:t>
    </dgm:pt>
    <dgm:pt modelId="{8DB58726-8A78-4ACB-ADE2-21CD68049F3B}" type="parTrans" cxnId="{5483ABA5-0AB4-4C9F-B16D-81E9146AC722}">
      <dgm:prSet/>
      <dgm:spPr/>
      <dgm:t>
        <a:bodyPr/>
        <a:lstStyle/>
        <a:p>
          <a:endParaRPr lang="en-US"/>
        </a:p>
      </dgm:t>
    </dgm:pt>
    <dgm:pt modelId="{27053340-F7D3-4BDC-A6AD-B9B096386FE6}" type="sibTrans" cxnId="{5483ABA5-0AB4-4C9F-B16D-81E9146AC722}">
      <dgm:prSet/>
      <dgm:spPr/>
      <dgm:t>
        <a:bodyPr/>
        <a:lstStyle/>
        <a:p>
          <a:endParaRPr lang="en-US"/>
        </a:p>
      </dgm:t>
    </dgm:pt>
    <dgm:pt modelId="{9C02FF27-2B49-481F-80AD-4F43E1AA1CCF}">
      <dgm:prSet/>
      <dgm:spPr/>
      <dgm:t>
        <a:bodyPr/>
        <a:lstStyle/>
        <a:p>
          <a:pPr>
            <a:defRPr cap="all"/>
          </a:pPr>
          <a:r>
            <a:rPr lang="en-US" b="1"/>
            <a:t>Real-World Impact: </a:t>
          </a:r>
          <a:r>
            <a:rPr lang="en-US"/>
            <a:t>Findings indicate substantial implications for real-world applications, enhancing reliability in critical systems and processes.</a:t>
          </a:r>
        </a:p>
      </dgm:t>
    </dgm:pt>
    <dgm:pt modelId="{27C26008-610F-404D-8745-02BDB47999C4}" type="parTrans" cxnId="{C0015181-DF27-4312-8BE9-AD94FB5209FF}">
      <dgm:prSet/>
      <dgm:spPr/>
      <dgm:t>
        <a:bodyPr/>
        <a:lstStyle/>
        <a:p>
          <a:endParaRPr lang="en-US"/>
        </a:p>
      </dgm:t>
    </dgm:pt>
    <dgm:pt modelId="{76F68F4B-007C-46B8-B3E4-85584BEF1C7A}" type="sibTrans" cxnId="{C0015181-DF27-4312-8BE9-AD94FB5209FF}">
      <dgm:prSet/>
      <dgm:spPr/>
      <dgm:t>
        <a:bodyPr/>
        <a:lstStyle/>
        <a:p>
          <a:endParaRPr lang="en-US"/>
        </a:p>
      </dgm:t>
    </dgm:pt>
    <dgm:pt modelId="{CC400F0E-5A56-44FB-BD3D-9462EE0659D3}" type="pres">
      <dgm:prSet presAssocID="{E903396C-B262-4CAC-9CD1-9BAD7549AD1C}" presName="root" presStyleCnt="0">
        <dgm:presLayoutVars>
          <dgm:dir/>
          <dgm:resizeHandles val="exact"/>
        </dgm:presLayoutVars>
      </dgm:prSet>
      <dgm:spPr/>
    </dgm:pt>
    <dgm:pt modelId="{C5324413-5F83-4DB7-B1FF-FF27E69B82FC}" type="pres">
      <dgm:prSet presAssocID="{05DCA7B6-7F3E-4C2F-A4B6-1557CDACE607}" presName="compNode" presStyleCnt="0"/>
      <dgm:spPr/>
    </dgm:pt>
    <dgm:pt modelId="{F2BBB2A6-1FE3-4D9D-80E4-24E0248D2308}" type="pres">
      <dgm:prSet presAssocID="{05DCA7B6-7F3E-4C2F-A4B6-1557CDACE607}" presName="iconBgRect" presStyleLbl="bgShp" presStyleIdx="0" presStyleCnt="3"/>
      <dgm:spPr/>
    </dgm:pt>
    <dgm:pt modelId="{48A828C8-F8A9-4D0F-8E6A-F35785A53ECD}" type="pres">
      <dgm:prSet presAssocID="{05DCA7B6-7F3E-4C2F-A4B6-1557CDACE6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סטטיסטיקה"/>
        </a:ext>
      </dgm:extLst>
    </dgm:pt>
    <dgm:pt modelId="{5610060D-FF5C-475B-AACA-E5551E7F1C79}" type="pres">
      <dgm:prSet presAssocID="{05DCA7B6-7F3E-4C2F-A4B6-1557CDACE607}" presName="spaceRect" presStyleCnt="0"/>
      <dgm:spPr/>
    </dgm:pt>
    <dgm:pt modelId="{D6F8266D-1DDD-444C-851A-99227423E24F}" type="pres">
      <dgm:prSet presAssocID="{05DCA7B6-7F3E-4C2F-A4B6-1557CDACE607}" presName="textRect" presStyleLbl="revTx" presStyleIdx="0" presStyleCnt="3">
        <dgm:presLayoutVars>
          <dgm:chMax val="1"/>
          <dgm:chPref val="1"/>
        </dgm:presLayoutVars>
      </dgm:prSet>
      <dgm:spPr/>
    </dgm:pt>
    <dgm:pt modelId="{6773BC9C-351C-4A26-82D8-CF38D5E0BEEE}" type="pres">
      <dgm:prSet presAssocID="{951C8AA9-91C1-4F45-B4EE-CD1ED2B0D50C}" presName="sibTrans" presStyleCnt="0"/>
      <dgm:spPr/>
    </dgm:pt>
    <dgm:pt modelId="{5768EDBB-490D-404D-A2E4-D17753F881F0}" type="pres">
      <dgm:prSet presAssocID="{420C4C4A-C352-411F-8D07-25E1DB8EE2AC}" presName="compNode" presStyleCnt="0"/>
      <dgm:spPr/>
    </dgm:pt>
    <dgm:pt modelId="{71C82AC8-8738-4FB3-A55F-5DDFC4EDCF5B}" type="pres">
      <dgm:prSet presAssocID="{420C4C4A-C352-411F-8D07-25E1DB8EE2AC}" presName="iconBgRect" presStyleLbl="bgShp" presStyleIdx="1" presStyleCnt="3"/>
      <dgm:spPr/>
    </dgm:pt>
    <dgm:pt modelId="{A07E44DF-547E-4979-A4FD-6358A340912B}" type="pres">
      <dgm:prSet presAssocID="{420C4C4A-C352-411F-8D07-25E1DB8EE2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CD5C781D-006F-4010-8259-69B5DF1DE9F4}" type="pres">
      <dgm:prSet presAssocID="{420C4C4A-C352-411F-8D07-25E1DB8EE2AC}" presName="spaceRect" presStyleCnt="0"/>
      <dgm:spPr/>
    </dgm:pt>
    <dgm:pt modelId="{317628D6-9100-46EE-BFDD-E68F0B06BD7C}" type="pres">
      <dgm:prSet presAssocID="{420C4C4A-C352-411F-8D07-25E1DB8EE2AC}" presName="textRect" presStyleLbl="revTx" presStyleIdx="1" presStyleCnt="3">
        <dgm:presLayoutVars>
          <dgm:chMax val="1"/>
          <dgm:chPref val="1"/>
        </dgm:presLayoutVars>
      </dgm:prSet>
      <dgm:spPr/>
    </dgm:pt>
    <dgm:pt modelId="{3E131B6D-FE8B-4143-B3B8-968740E36612}" type="pres">
      <dgm:prSet presAssocID="{27053340-F7D3-4BDC-A6AD-B9B096386FE6}" presName="sibTrans" presStyleCnt="0"/>
      <dgm:spPr/>
    </dgm:pt>
    <dgm:pt modelId="{8799DA8E-1A73-448C-A59E-85AB58FFDF62}" type="pres">
      <dgm:prSet presAssocID="{9C02FF27-2B49-481F-80AD-4F43E1AA1CCF}" presName="compNode" presStyleCnt="0"/>
      <dgm:spPr/>
    </dgm:pt>
    <dgm:pt modelId="{A5DA7DCF-8CE7-42B3-A3A0-B6FE275DC194}" type="pres">
      <dgm:prSet presAssocID="{9C02FF27-2B49-481F-80AD-4F43E1AA1CCF}" presName="iconBgRect" presStyleLbl="bgShp" presStyleIdx="2" presStyleCnt="3"/>
      <dgm:spPr/>
    </dgm:pt>
    <dgm:pt modelId="{6E7D8E2F-D6C9-4C46-96AD-F4AB14A67977}" type="pres">
      <dgm:prSet presAssocID="{9C02FF27-2B49-481F-80AD-4F43E1AA1C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גלגלי שיניים"/>
        </a:ext>
      </dgm:extLst>
    </dgm:pt>
    <dgm:pt modelId="{EF14B9F0-B363-4682-B4E2-B861BB840C8B}" type="pres">
      <dgm:prSet presAssocID="{9C02FF27-2B49-481F-80AD-4F43E1AA1CCF}" presName="spaceRect" presStyleCnt="0"/>
      <dgm:spPr/>
    </dgm:pt>
    <dgm:pt modelId="{58F55692-1736-460F-8AFE-411D2F7D2AE4}" type="pres">
      <dgm:prSet presAssocID="{9C02FF27-2B49-481F-80AD-4F43E1AA1CC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E68C12-1851-441A-A2FD-327174DACBE9}" type="presOf" srcId="{E903396C-B262-4CAC-9CD1-9BAD7549AD1C}" destId="{CC400F0E-5A56-44FB-BD3D-9462EE0659D3}" srcOrd="0" destOrd="0" presId="urn:microsoft.com/office/officeart/2018/5/layout/IconCircleLabelList"/>
    <dgm:cxn modelId="{07CB1941-DB49-4DF3-89BB-9C80F0BE54E3}" type="presOf" srcId="{9C02FF27-2B49-481F-80AD-4F43E1AA1CCF}" destId="{58F55692-1736-460F-8AFE-411D2F7D2AE4}" srcOrd="0" destOrd="0" presId="urn:microsoft.com/office/officeart/2018/5/layout/IconCircleLabelList"/>
    <dgm:cxn modelId="{C0015181-DF27-4312-8BE9-AD94FB5209FF}" srcId="{E903396C-B262-4CAC-9CD1-9BAD7549AD1C}" destId="{9C02FF27-2B49-481F-80AD-4F43E1AA1CCF}" srcOrd="2" destOrd="0" parTransId="{27C26008-610F-404D-8745-02BDB47999C4}" sibTransId="{76F68F4B-007C-46B8-B3E4-85584BEF1C7A}"/>
    <dgm:cxn modelId="{1B737985-E422-408A-BC81-BEAE4518B114}" srcId="{E903396C-B262-4CAC-9CD1-9BAD7549AD1C}" destId="{05DCA7B6-7F3E-4C2F-A4B6-1557CDACE607}" srcOrd="0" destOrd="0" parTransId="{053D2CD1-1532-4D2B-BCB0-0574D768DAC8}" sibTransId="{951C8AA9-91C1-4F45-B4EE-CD1ED2B0D50C}"/>
    <dgm:cxn modelId="{1B6F239C-F6E4-4836-B456-8A649CB39C67}" type="presOf" srcId="{420C4C4A-C352-411F-8D07-25E1DB8EE2AC}" destId="{317628D6-9100-46EE-BFDD-E68F0B06BD7C}" srcOrd="0" destOrd="0" presId="urn:microsoft.com/office/officeart/2018/5/layout/IconCircleLabelList"/>
    <dgm:cxn modelId="{5483ABA5-0AB4-4C9F-B16D-81E9146AC722}" srcId="{E903396C-B262-4CAC-9CD1-9BAD7549AD1C}" destId="{420C4C4A-C352-411F-8D07-25E1DB8EE2AC}" srcOrd="1" destOrd="0" parTransId="{8DB58726-8A78-4ACB-ADE2-21CD68049F3B}" sibTransId="{27053340-F7D3-4BDC-A6AD-B9B096386FE6}"/>
    <dgm:cxn modelId="{5E7DDAB4-C0DA-4DC8-936A-8D00DC5FC7DE}" type="presOf" srcId="{05DCA7B6-7F3E-4C2F-A4B6-1557CDACE607}" destId="{D6F8266D-1DDD-444C-851A-99227423E24F}" srcOrd="0" destOrd="0" presId="urn:microsoft.com/office/officeart/2018/5/layout/IconCircleLabelList"/>
    <dgm:cxn modelId="{F8EA1AEA-561E-47F3-B836-0ABA7E163E0A}" type="presParOf" srcId="{CC400F0E-5A56-44FB-BD3D-9462EE0659D3}" destId="{C5324413-5F83-4DB7-B1FF-FF27E69B82FC}" srcOrd="0" destOrd="0" presId="urn:microsoft.com/office/officeart/2018/5/layout/IconCircleLabelList"/>
    <dgm:cxn modelId="{202F3D4D-8E27-420C-A99C-EF2697642F6A}" type="presParOf" srcId="{C5324413-5F83-4DB7-B1FF-FF27E69B82FC}" destId="{F2BBB2A6-1FE3-4D9D-80E4-24E0248D2308}" srcOrd="0" destOrd="0" presId="urn:microsoft.com/office/officeart/2018/5/layout/IconCircleLabelList"/>
    <dgm:cxn modelId="{D2F98F8C-76EE-4AA3-90D3-DB8984335884}" type="presParOf" srcId="{C5324413-5F83-4DB7-B1FF-FF27E69B82FC}" destId="{48A828C8-F8A9-4D0F-8E6A-F35785A53ECD}" srcOrd="1" destOrd="0" presId="urn:microsoft.com/office/officeart/2018/5/layout/IconCircleLabelList"/>
    <dgm:cxn modelId="{C5F0543C-D11F-4624-B3CE-D5ED4C602B4C}" type="presParOf" srcId="{C5324413-5F83-4DB7-B1FF-FF27E69B82FC}" destId="{5610060D-FF5C-475B-AACA-E5551E7F1C79}" srcOrd="2" destOrd="0" presId="urn:microsoft.com/office/officeart/2018/5/layout/IconCircleLabelList"/>
    <dgm:cxn modelId="{B4AB6D59-4EAF-4AE8-8257-04E00AE5FF32}" type="presParOf" srcId="{C5324413-5F83-4DB7-B1FF-FF27E69B82FC}" destId="{D6F8266D-1DDD-444C-851A-99227423E24F}" srcOrd="3" destOrd="0" presId="urn:microsoft.com/office/officeart/2018/5/layout/IconCircleLabelList"/>
    <dgm:cxn modelId="{F9B46459-5B5E-49F7-A13C-9BCE4C4B1647}" type="presParOf" srcId="{CC400F0E-5A56-44FB-BD3D-9462EE0659D3}" destId="{6773BC9C-351C-4A26-82D8-CF38D5E0BEEE}" srcOrd="1" destOrd="0" presId="urn:microsoft.com/office/officeart/2018/5/layout/IconCircleLabelList"/>
    <dgm:cxn modelId="{26722199-5FE1-45F8-81AE-368052F54259}" type="presParOf" srcId="{CC400F0E-5A56-44FB-BD3D-9462EE0659D3}" destId="{5768EDBB-490D-404D-A2E4-D17753F881F0}" srcOrd="2" destOrd="0" presId="urn:microsoft.com/office/officeart/2018/5/layout/IconCircleLabelList"/>
    <dgm:cxn modelId="{A433CEDD-883E-4662-A2DC-0FC9787DEA75}" type="presParOf" srcId="{5768EDBB-490D-404D-A2E4-D17753F881F0}" destId="{71C82AC8-8738-4FB3-A55F-5DDFC4EDCF5B}" srcOrd="0" destOrd="0" presId="urn:microsoft.com/office/officeart/2018/5/layout/IconCircleLabelList"/>
    <dgm:cxn modelId="{8A5D99B3-7008-40A7-80C3-8ACD56486A63}" type="presParOf" srcId="{5768EDBB-490D-404D-A2E4-D17753F881F0}" destId="{A07E44DF-547E-4979-A4FD-6358A340912B}" srcOrd="1" destOrd="0" presId="urn:microsoft.com/office/officeart/2018/5/layout/IconCircleLabelList"/>
    <dgm:cxn modelId="{08F63850-0A6B-45E4-B98E-B9D0705EA84E}" type="presParOf" srcId="{5768EDBB-490D-404D-A2E4-D17753F881F0}" destId="{CD5C781D-006F-4010-8259-69B5DF1DE9F4}" srcOrd="2" destOrd="0" presId="urn:microsoft.com/office/officeart/2018/5/layout/IconCircleLabelList"/>
    <dgm:cxn modelId="{6B0323CE-E1AA-4D25-A229-D3CF440B5313}" type="presParOf" srcId="{5768EDBB-490D-404D-A2E4-D17753F881F0}" destId="{317628D6-9100-46EE-BFDD-E68F0B06BD7C}" srcOrd="3" destOrd="0" presId="urn:microsoft.com/office/officeart/2018/5/layout/IconCircleLabelList"/>
    <dgm:cxn modelId="{E95217F3-2988-49DA-BDE7-47694E2F24AF}" type="presParOf" srcId="{CC400F0E-5A56-44FB-BD3D-9462EE0659D3}" destId="{3E131B6D-FE8B-4143-B3B8-968740E36612}" srcOrd="3" destOrd="0" presId="urn:microsoft.com/office/officeart/2018/5/layout/IconCircleLabelList"/>
    <dgm:cxn modelId="{6A24D729-7114-44D6-9712-02E676D9C6BC}" type="presParOf" srcId="{CC400F0E-5A56-44FB-BD3D-9462EE0659D3}" destId="{8799DA8E-1A73-448C-A59E-85AB58FFDF62}" srcOrd="4" destOrd="0" presId="urn:microsoft.com/office/officeart/2018/5/layout/IconCircleLabelList"/>
    <dgm:cxn modelId="{DE49F592-1C43-4B9F-8057-894D3445EEDE}" type="presParOf" srcId="{8799DA8E-1A73-448C-A59E-85AB58FFDF62}" destId="{A5DA7DCF-8CE7-42B3-A3A0-B6FE275DC194}" srcOrd="0" destOrd="0" presId="urn:microsoft.com/office/officeart/2018/5/layout/IconCircleLabelList"/>
    <dgm:cxn modelId="{4C7B4AC3-81C9-4C4B-8444-918CAF626A2C}" type="presParOf" srcId="{8799DA8E-1A73-448C-A59E-85AB58FFDF62}" destId="{6E7D8E2F-D6C9-4C46-96AD-F4AB14A67977}" srcOrd="1" destOrd="0" presId="urn:microsoft.com/office/officeart/2018/5/layout/IconCircleLabelList"/>
    <dgm:cxn modelId="{285346FF-7BA2-4181-9EE8-EF6E282CA42A}" type="presParOf" srcId="{8799DA8E-1A73-448C-A59E-85AB58FFDF62}" destId="{EF14B9F0-B363-4682-B4E2-B861BB840C8B}" srcOrd="2" destOrd="0" presId="urn:microsoft.com/office/officeart/2018/5/layout/IconCircleLabelList"/>
    <dgm:cxn modelId="{0B8DE991-68B0-43ED-9857-AEE811150ECF}" type="presParOf" srcId="{8799DA8E-1A73-448C-A59E-85AB58FFDF62}" destId="{58F55692-1736-460F-8AFE-411D2F7D2AE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6F2A0-08CB-4ABE-ACFE-202BC514E0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E852C54-F1E4-443A-890B-5298CE75F62F}">
      <dgm:prSet/>
      <dgm:spPr/>
      <dgm:t>
        <a:bodyPr/>
        <a:lstStyle/>
        <a:p>
          <a:pPr>
            <a:defRPr cap="all"/>
          </a:pPr>
          <a:r>
            <a:rPr lang="en-US" b="1"/>
            <a:t>Advantages Over Existing Methods: </a:t>
          </a:r>
          <a:r>
            <a:rPr lang="en-US"/>
            <a:t>Proposed approach utilizes complex relationships, leading to higher accuracy and lower false positive rates.</a:t>
          </a:r>
        </a:p>
      </dgm:t>
    </dgm:pt>
    <dgm:pt modelId="{BC2BBA0C-AADA-4366-B725-AD887683DCB0}" type="parTrans" cxnId="{763B6C6C-AB08-46DC-959C-F0EB74D63FA1}">
      <dgm:prSet/>
      <dgm:spPr/>
      <dgm:t>
        <a:bodyPr/>
        <a:lstStyle/>
        <a:p>
          <a:endParaRPr lang="en-US"/>
        </a:p>
      </dgm:t>
    </dgm:pt>
    <dgm:pt modelId="{ADAC8F64-974D-496F-8922-9631A1EC0636}" type="sibTrans" cxnId="{763B6C6C-AB08-46DC-959C-F0EB74D63FA1}">
      <dgm:prSet/>
      <dgm:spPr/>
      <dgm:t>
        <a:bodyPr/>
        <a:lstStyle/>
        <a:p>
          <a:endParaRPr lang="en-US"/>
        </a:p>
      </dgm:t>
    </dgm:pt>
    <dgm:pt modelId="{F86F387D-C25B-4C9A-9851-3018F790834C}">
      <dgm:prSet/>
      <dgm:spPr/>
      <dgm:t>
        <a:bodyPr/>
        <a:lstStyle/>
        <a:p>
          <a:pPr>
            <a:defRPr cap="all"/>
          </a:pPr>
          <a:r>
            <a:rPr lang="en-US" b="1"/>
            <a:t>Cross-Domain Applications: </a:t>
          </a:r>
          <a:r>
            <a:rPr lang="en-US"/>
            <a:t>Potential applications include cyber security, fraud detection, healthcare monitoring, and smart city management.</a:t>
          </a:r>
        </a:p>
      </dgm:t>
    </dgm:pt>
    <dgm:pt modelId="{CB98393C-7E2C-4279-B119-FD10113C1E9B}" type="parTrans" cxnId="{36D222D9-5F17-4395-B577-9E7732EBEFA7}">
      <dgm:prSet/>
      <dgm:spPr/>
      <dgm:t>
        <a:bodyPr/>
        <a:lstStyle/>
        <a:p>
          <a:endParaRPr lang="en-US"/>
        </a:p>
      </dgm:t>
    </dgm:pt>
    <dgm:pt modelId="{B825341F-580B-4D37-B369-7B8AB35DE3DF}" type="sibTrans" cxnId="{36D222D9-5F17-4395-B577-9E7732EBEFA7}">
      <dgm:prSet/>
      <dgm:spPr/>
      <dgm:t>
        <a:bodyPr/>
        <a:lstStyle/>
        <a:p>
          <a:endParaRPr lang="en-US"/>
        </a:p>
      </dgm:t>
    </dgm:pt>
    <dgm:pt modelId="{F0F74588-04E3-4515-BBD8-3589975E2D60}">
      <dgm:prSet/>
      <dgm:spPr/>
      <dgm:t>
        <a:bodyPr/>
        <a:lstStyle/>
        <a:p>
          <a:pPr>
            <a:defRPr cap="all"/>
          </a:pPr>
          <a:r>
            <a:rPr lang="en-US" b="1"/>
            <a:t>Scalability Benefits: </a:t>
          </a:r>
          <a:r>
            <a:rPr lang="en-US"/>
            <a:t>The model effectively handles large-scale datasets, maintaining performance across various graph structures and sizes.</a:t>
          </a:r>
        </a:p>
      </dgm:t>
    </dgm:pt>
    <dgm:pt modelId="{E37C1132-C2A5-4893-948C-486DC25A8098}" type="parTrans" cxnId="{AC4561C8-AED1-4FF1-8433-92B3FF498C4E}">
      <dgm:prSet/>
      <dgm:spPr/>
      <dgm:t>
        <a:bodyPr/>
        <a:lstStyle/>
        <a:p>
          <a:endParaRPr lang="en-US"/>
        </a:p>
      </dgm:t>
    </dgm:pt>
    <dgm:pt modelId="{086A8FCC-C422-4A3E-B1BD-971A7F461AF9}" type="sibTrans" cxnId="{AC4561C8-AED1-4FF1-8433-92B3FF498C4E}">
      <dgm:prSet/>
      <dgm:spPr/>
      <dgm:t>
        <a:bodyPr/>
        <a:lstStyle/>
        <a:p>
          <a:endParaRPr lang="en-US"/>
        </a:p>
      </dgm:t>
    </dgm:pt>
    <dgm:pt modelId="{E9418FEF-713C-4259-B5B0-F295D0C4033E}" type="pres">
      <dgm:prSet presAssocID="{CE86F2A0-08CB-4ABE-ACFE-202BC514E032}" presName="root" presStyleCnt="0">
        <dgm:presLayoutVars>
          <dgm:dir/>
          <dgm:resizeHandles val="exact"/>
        </dgm:presLayoutVars>
      </dgm:prSet>
      <dgm:spPr/>
    </dgm:pt>
    <dgm:pt modelId="{C22A2754-ECCC-4569-AC41-2EE7A8E3A594}" type="pres">
      <dgm:prSet presAssocID="{AE852C54-F1E4-443A-890B-5298CE75F62F}" presName="compNode" presStyleCnt="0"/>
      <dgm:spPr/>
    </dgm:pt>
    <dgm:pt modelId="{4BA031BD-2427-4E56-AACA-FFF8F125C0CC}" type="pres">
      <dgm:prSet presAssocID="{AE852C54-F1E4-443A-890B-5298CE75F62F}" presName="iconBgRect" presStyleLbl="bgShp" presStyleIdx="0" presStyleCnt="3"/>
      <dgm:spPr/>
    </dgm:pt>
    <dgm:pt modelId="{0077C337-8051-49EC-82DD-BF4A08ACBF1C}" type="pres">
      <dgm:prSet presAssocID="{AE852C54-F1E4-443A-890B-5298CE75F6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פגיעה במטרה"/>
        </a:ext>
      </dgm:extLst>
    </dgm:pt>
    <dgm:pt modelId="{32209346-E9C6-4DF9-9FC8-F8E61827CA51}" type="pres">
      <dgm:prSet presAssocID="{AE852C54-F1E4-443A-890B-5298CE75F62F}" presName="spaceRect" presStyleCnt="0"/>
      <dgm:spPr/>
    </dgm:pt>
    <dgm:pt modelId="{A5AB9CB7-BD00-4202-8650-628B53313C19}" type="pres">
      <dgm:prSet presAssocID="{AE852C54-F1E4-443A-890B-5298CE75F62F}" presName="textRect" presStyleLbl="revTx" presStyleIdx="0" presStyleCnt="3">
        <dgm:presLayoutVars>
          <dgm:chMax val="1"/>
          <dgm:chPref val="1"/>
        </dgm:presLayoutVars>
      </dgm:prSet>
      <dgm:spPr/>
    </dgm:pt>
    <dgm:pt modelId="{44D5A7CD-5787-437B-B674-98D1B1890D3A}" type="pres">
      <dgm:prSet presAssocID="{ADAC8F64-974D-496F-8922-9631A1EC0636}" presName="sibTrans" presStyleCnt="0"/>
      <dgm:spPr/>
    </dgm:pt>
    <dgm:pt modelId="{BD61FD06-BB45-4BA7-A350-13BCEA2EB3CD}" type="pres">
      <dgm:prSet presAssocID="{F86F387D-C25B-4C9A-9851-3018F790834C}" presName="compNode" presStyleCnt="0"/>
      <dgm:spPr/>
    </dgm:pt>
    <dgm:pt modelId="{6EC55BA6-CFD0-4421-9B0B-6AF45E5C6384}" type="pres">
      <dgm:prSet presAssocID="{F86F387D-C25B-4C9A-9851-3018F790834C}" presName="iconBgRect" presStyleLbl="bgShp" presStyleIdx="1" presStyleCnt="3"/>
      <dgm:spPr/>
    </dgm:pt>
    <dgm:pt modelId="{A97947C1-F088-4CD2-9658-D8F9D8B8F836}" type="pres">
      <dgm:prSet presAssocID="{F86F387D-C25B-4C9A-9851-3018F79083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70A4DBAF-52A3-4FB2-A265-4471D034A2F5}" type="pres">
      <dgm:prSet presAssocID="{F86F387D-C25B-4C9A-9851-3018F790834C}" presName="spaceRect" presStyleCnt="0"/>
      <dgm:spPr/>
    </dgm:pt>
    <dgm:pt modelId="{3766C068-CC14-4F96-9B44-A699A60D27A7}" type="pres">
      <dgm:prSet presAssocID="{F86F387D-C25B-4C9A-9851-3018F790834C}" presName="textRect" presStyleLbl="revTx" presStyleIdx="1" presStyleCnt="3">
        <dgm:presLayoutVars>
          <dgm:chMax val="1"/>
          <dgm:chPref val="1"/>
        </dgm:presLayoutVars>
      </dgm:prSet>
      <dgm:spPr/>
    </dgm:pt>
    <dgm:pt modelId="{70C10577-AA47-45D2-A52B-03111E6AB62A}" type="pres">
      <dgm:prSet presAssocID="{B825341F-580B-4D37-B369-7B8AB35DE3DF}" presName="sibTrans" presStyleCnt="0"/>
      <dgm:spPr/>
    </dgm:pt>
    <dgm:pt modelId="{8BA3A049-3DF4-43E7-88DC-E5A025D81309}" type="pres">
      <dgm:prSet presAssocID="{F0F74588-04E3-4515-BBD8-3589975E2D60}" presName="compNode" presStyleCnt="0"/>
      <dgm:spPr/>
    </dgm:pt>
    <dgm:pt modelId="{3222E6C8-D286-4011-A4A7-5D2962BB9EC8}" type="pres">
      <dgm:prSet presAssocID="{F0F74588-04E3-4515-BBD8-3589975E2D60}" presName="iconBgRect" presStyleLbl="bgShp" presStyleIdx="2" presStyleCnt="3"/>
      <dgm:spPr/>
    </dgm:pt>
    <dgm:pt modelId="{A0D9F233-0AA4-4395-8328-E1F47F97DE69}" type="pres">
      <dgm:prSet presAssocID="{F0F74588-04E3-4515-BBD8-3589975E2D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תרשים זרימה"/>
        </a:ext>
      </dgm:extLst>
    </dgm:pt>
    <dgm:pt modelId="{98AE6AC4-8311-4A8D-95BC-5D60DFD5BA2B}" type="pres">
      <dgm:prSet presAssocID="{F0F74588-04E3-4515-BBD8-3589975E2D60}" presName="spaceRect" presStyleCnt="0"/>
      <dgm:spPr/>
    </dgm:pt>
    <dgm:pt modelId="{4C4228D8-12A9-479D-AA38-23086B6AB9D5}" type="pres">
      <dgm:prSet presAssocID="{F0F74588-04E3-4515-BBD8-3589975E2D6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7641909-7073-4DB3-8745-4AFB988196B0}" type="presOf" srcId="{F86F387D-C25B-4C9A-9851-3018F790834C}" destId="{3766C068-CC14-4F96-9B44-A699A60D27A7}" srcOrd="0" destOrd="0" presId="urn:microsoft.com/office/officeart/2018/5/layout/IconCircleLabelList"/>
    <dgm:cxn modelId="{BF026D1A-96D4-4822-BEA3-19E21B54A1F8}" type="presOf" srcId="{CE86F2A0-08CB-4ABE-ACFE-202BC514E032}" destId="{E9418FEF-713C-4259-B5B0-F295D0C4033E}" srcOrd="0" destOrd="0" presId="urn:microsoft.com/office/officeart/2018/5/layout/IconCircleLabelList"/>
    <dgm:cxn modelId="{F64D9023-C56C-4448-B7EE-A8A2B2C847FC}" type="presOf" srcId="{F0F74588-04E3-4515-BBD8-3589975E2D60}" destId="{4C4228D8-12A9-479D-AA38-23086B6AB9D5}" srcOrd="0" destOrd="0" presId="urn:microsoft.com/office/officeart/2018/5/layout/IconCircleLabelList"/>
    <dgm:cxn modelId="{763B6C6C-AB08-46DC-959C-F0EB74D63FA1}" srcId="{CE86F2A0-08CB-4ABE-ACFE-202BC514E032}" destId="{AE852C54-F1E4-443A-890B-5298CE75F62F}" srcOrd="0" destOrd="0" parTransId="{BC2BBA0C-AADA-4366-B725-AD887683DCB0}" sibTransId="{ADAC8F64-974D-496F-8922-9631A1EC0636}"/>
    <dgm:cxn modelId="{AC4561C8-AED1-4FF1-8433-92B3FF498C4E}" srcId="{CE86F2A0-08CB-4ABE-ACFE-202BC514E032}" destId="{F0F74588-04E3-4515-BBD8-3589975E2D60}" srcOrd="2" destOrd="0" parTransId="{E37C1132-C2A5-4893-948C-486DC25A8098}" sibTransId="{086A8FCC-C422-4A3E-B1BD-971A7F461AF9}"/>
    <dgm:cxn modelId="{36D222D9-5F17-4395-B577-9E7732EBEFA7}" srcId="{CE86F2A0-08CB-4ABE-ACFE-202BC514E032}" destId="{F86F387D-C25B-4C9A-9851-3018F790834C}" srcOrd="1" destOrd="0" parTransId="{CB98393C-7E2C-4279-B119-FD10113C1E9B}" sibTransId="{B825341F-580B-4D37-B369-7B8AB35DE3DF}"/>
    <dgm:cxn modelId="{3B0AEDFF-6122-4EB3-A63E-6A5A5A3F17CB}" type="presOf" srcId="{AE852C54-F1E4-443A-890B-5298CE75F62F}" destId="{A5AB9CB7-BD00-4202-8650-628B53313C19}" srcOrd="0" destOrd="0" presId="urn:microsoft.com/office/officeart/2018/5/layout/IconCircleLabelList"/>
    <dgm:cxn modelId="{9D788DA3-4D25-4730-8D66-B5245BCAA629}" type="presParOf" srcId="{E9418FEF-713C-4259-B5B0-F295D0C4033E}" destId="{C22A2754-ECCC-4569-AC41-2EE7A8E3A594}" srcOrd="0" destOrd="0" presId="urn:microsoft.com/office/officeart/2018/5/layout/IconCircleLabelList"/>
    <dgm:cxn modelId="{AA273375-290D-4130-9785-83DAC6892A42}" type="presParOf" srcId="{C22A2754-ECCC-4569-AC41-2EE7A8E3A594}" destId="{4BA031BD-2427-4E56-AACA-FFF8F125C0CC}" srcOrd="0" destOrd="0" presId="urn:microsoft.com/office/officeart/2018/5/layout/IconCircleLabelList"/>
    <dgm:cxn modelId="{056E4D7C-C2DC-47E7-A64E-3B49620CBB71}" type="presParOf" srcId="{C22A2754-ECCC-4569-AC41-2EE7A8E3A594}" destId="{0077C337-8051-49EC-82DD-BF4A08ACBF1C}" srcOrd="1" destOrd="0" presId="urn:microsoft.com/office/officeart/2018/5/layout/IconCircleLabelList"/>
    <dgm:cxn modelId="{44ED5DF9-324E-486C-BF57-1147ADEAF127}" type="presParOf" srcId="{C22A2754-ECCC-4569-AC41-2EE7A8E3A594}" destId="{32209346-E9C6-4DF9-9FC8-F8E61827CA51}" srcOrd="2" destOrd="0" presId="urn:microsoft.com/office/officeart/2018/5/layout/IconCircleLabelList"/>
    <dgm:cxn modelId="{6EC571F6-DA50-4843-A473-C86A93E579E2}" type="presParOf" srcId="{C22A2754-ECCC-4569-AC41-2EE7A8E3A594}" destId="{A5AB9CB7-BD00-4202-8650-628B53313C19}" srcOrd="3" destOrd="0" presId="urn:microsoft.com/office/officeart/2018/5/layout/IconCircleLabelList"/>
    <dgm:cxn modelId="{4E34CABC-0ABF-4A71-B7D1-56E1C8F3340D}" type="presParOf" srcId="{E9418FEF-713C-4259-B5B0-F295D0C4033E}" destId="{44D5A7CD-5787-437B-B674-98D1B1890D3A}" srcOrd="1" destOrd="0" presId="urn:microsoft.com/office/officeart/2018/5/layout/IconCircleLabelList"/>
    <dgm:cxn modelId="{F6F9EA86-0221-4F29-BEAC-151CC2DDC999}" type="presParOf" srcId="{E9418FEF-713C-4259-B5B0-F295D0C4033E}" destId="{BD61FD06-BB45-4BA7-A350-13BCEA2EB3CD}" srcOrd="2" destOrd="0" presId="urn:microsoft.com/office/officeart/2018/5/layout/IconCircleLabelList"/>
    <dgm:cxn modelId="{B39EEFD4-B0B4-4F71-8C36-3E2C4058EEF1}" type="presParOf" srcId="{BD61FD06-BB45-4BA7-A350-13BCEA2EB3CD}" destId="{6EC55BA6-CFD0-4421-9B0B-6AF45E5C6384}" srcOrd="0" destOrd="0" presId="urn:microsoft.com/office/officeart/2018/5/layout/IconCircleLabelList"/>
    <dgm:cxn modelId="{D3A4CEDE-F476-41F0-86CB-6D9B81F11794}" type="presParOf" srcId="{BD61FD06-BB45-4BA7-A350-13BCEA2EB3CD}" destId="{A97947C1-F088-4CD2-9658-D8F9D8B8F836}" srcOrd="1" destOrd="0" presId="urn:microsoft.com/office/officeart/2018/5/layout/IconCircleLabelList"/>
    <dgm:cxn modelId="{FADDE530-0A44-4D93-B2F0-EA0F550BC2CC}" type="presParOf" srcId="{BD61FD06-BB45-4BA7-A350-13BCEA2EB3CD}" destId="{70A4DBAF-52A3-4FB2-A265-4471D034A2F5}" srcOrd="2" destOrd="0" presId="urn:microsoft.com/office/officeart/2018/5/layout/IconCircleLabelList"/>
    <dgm:cxn modelId="{E24C03D3-458D-445F-BEA7-1C929BC41311}" type="presParOf" srcId="{BD61FD06-BB45-4BA7-A350-13BCEA2EB3CD}" destId="{3766C068-CC14-4F96-9B44-A699A60D27A7}" srcOrd="3" destOrd="0" presId="urn:microsoft.com/office/officeart/2018/5/layout/IconCircleLabelList"/>
    <dgm:cxn modelId="{F0AE2907-8A15-49E0-93FA-91B20823A05E}" type="presParOf" srcId="{E9418FEF-713C-4259-B5B0-F295D0C4033E}" destId="{70C10577-AA47-45D2-A52B-03111E6AB62A}" srcOrd="3" destOrd="0" presId="urn:microsoft.com/office/officeart/2018/5/layout/IconCircleLabelList"/>
    <dgm:cxn modelId="{5D48877E-97D6-498B-98E3-5E0E52608C7C}" type="presParOf" srcId="{E9418FEF-713C-4259-B5B0-F295D0C4033E}" destId="{8BA3A049-3DF4-43E7-88DC-E5A025D81309}" srcOrd="4" destOrd="0" presId="urn:microsoft.com/office/officeart/2018/5/layout/IconCircleLabelList"/>
    <dgm:cxn modelId="{596A49A3-753F-42F5-BC56-168AF33F8DAB}" type="presParOf" srcId="{8BA3A049-3DF4-43E7-88DC-E5A025D81309}" destId="{3222E6C8-D286-4011-A4A7-5D2962BB9EC8}" srcOrd="0" destOrd="0" presId="urn:microsoft.com/office/officeart/2018/5/layout/IconCircleLabelList"/>
    <dgm:cxn modelId="{80716904-4C32-458D-BB21-771728E6EBF8}" type="presParOf" srcId="{8BA3A049-3DF4-43E7-88DC-E5A025D81309}" destId="{A0D9F233-0AA4-4395-8328-E1F47F97DE69}" srcOrd="1" destOrd="0" presId="urn:microsoft.com/office/officeart/2018/5/layout/IconCircleLabelList"/>
    <dgm:cxn modelId="{6CFAD2CE-2140-4561-8F94-114FC917A51E}" type="presParOf" srcId="{8BA3A049-3DF4-43E7-88DC-E5A025D81309}" destId="{98AE6AC4-8311-4A8D-95BC-5D60DFD5BA2B}" srcOrd="2" destOrd="0" presId="urn:microsoft.com/office/officeart/2018/5/layout/IconCircleLabelList"/>
    <dgm:cxn modelId="{9D618C1F-9A47-461A-BB19-22D44722830E}" type="presParOf" srcId="{8BA3A049-3DF4-43E7-88DC-E5A025D81309}" destId="{4C4228D8-12A9-479D-AA38-23086B6AB9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31B40C-5B38-4AE6-8948-096A264E8B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B975C17-CBDF-4811-B313-F0BE0F70BACC}">
      <dgm:prSet/>
      <dgm:spPr/>
      <dgm:t>
        <a:bodyPr/>
        <a:lstStyle/>
        <a:p>
          <a:pPr>
            <a:defRPr cap="all"/>
          </a:pPr>
          <a:r>
            <a:rPr lang="en-US" b="1"/>
            <a:t>Algorithmic Enhancements: </a:t>
          </a:r>
          <a:r>
            <a:rPr lang="en-US"/>
            <a:t>Future iterations could incorporate adaptive algorithms that dynamically adjust to evolving graph structures over time.</a:t>
          </a:r>
        </a:p>
      </dgm:t>
    </dgm:pt>
    <dgm:pt modelId="{A2DA6B37-291A-490B-8DA1-ED7F567AA5F9}" type="parTrans" cxnId="{7A6F22F7-9E20-41E0-A98C-6CEAFFFCBF34}">
      <dgm:prSet/>
      <dgm:spPr/>
      <dgm:t>
        <a:bodyPr/>
        <a:lstStyle/>
        <a:p>
          <a:endParaRPr lang="en-US"/>
        </a:p>
      </dgm:t>
    </dgm:pt>
    <dgm:pt modelId="{8890A094-4489-4A6E-A60B-FBD47444EA54}" type="sibTrans" cxnId="{7A6F22F7-9E20-41E0-A98C-6CEAFFFCBF34}">
      <dgm:prSet/>
      <dgm:spPr/>
      <dgm:t>
        <a:bodyPr/>
        <a:lstStyle/>
        <a:p>
          <a:endParaRPr lang="en-US"/>
        </a:p>
      </dgm:t>
    </dgm:pt>
    <dgm:pt modelId="{03DAEF10-C212-4D1A-AC70-6B56C6FDC0F4}">
      <dgm:prSet/>
      <dgm:spPr/>
      <dgm:t>
        <a:bodyPr/>
        <a:lstStyle/>
        <a:p>
          <a:pPr>
            <a:defRPr cap="all"/>
          </a:pPr>
          <a:r>
            <a:rPr lang="en-US" b="1"/>
            <a:t>Integrating Multi-Modal Data: </a:t>
          </a:r>
          <a:r>
            <a:rPr lang="en-US"/>
            <a:t>Exploring the fusion of multi-modal data sources can enrich anomaly detection insights and improve model robustness.</a:t>
          </a:r>
        </a:p>
      </dgm:t>
    </dgm:pt>
    <dgm:pt modelId="{DDB3AD12-04FF-4E58-BB69-45AD6E622E4C}" type="parTrans" cxnId="{D344ECD0-D10F-4677-8994-322F5473712F}">
      <dgm:prSet/>
      <dgm:spPr/>
      <dgm:t>
        <a:bodyPr/>
        <a:lstStyle/>
        <a:p>
          <a:endParaRPr lang="en-US"/>
        </a:p>
      </dgm:t>
    </dgm:pt>
    <dgm:pt modelId="{D9F33FAA-6ECF-4E2C-B2C4-0364FF3281A2}" type="sibTrans" cxnId="{D344ECD0-D10F-4677-8994-322F5473712F}">
      <dgm:prSet/>
      <dgm:spPr/>
      <dgm:t>
        <a:bodyPr/>
        <a:lstStyle/>
        <a:p>
          <a:endParaRPr lang="en-US"/>
        </a:p>
      </dgm:t>
    </dgm:pt>
    <dgm:pt modelId="{74264360-3215-485D-A036-4771281BC63A}">
      <dgm:prSet/>
      <dgm:spPr/>
      <dgm:t>
        <a:bodyPr/>
        <a:lstStyle/>
        <a:p>
          <a:pPr>
            <a:defRPr cap="all"/>
          </a:pPr>
          <a:r>
            <a:rPr lang="en-US" b="1"/>
            <a:t>User Interaction Interfaces: </a:t>
          </a:r>
          <a:r>
            <a:rPr lang="en-US"/>
            <a:t>Enhancing user interfaces for visualizations may facilitate better interpretation of detected anomalies, boosting usability in applications.</a:t>
          </a:r>
        </a:p>
      </dgm:t>
    </dgm:pt>
    <dgm:pt modelId="{E7AB8718-43D5-473F-8315-B37CF11ABED0}" type="parTrans" cxnId="{2F22CB14-C948-4F84-96FC-6CF152E4591B}">
      <dgm:prSet/>
      <dgm:spPr/>
      <dgm:t>
        <a:bodyPr/>
        <a:lstStyle/>
        <a:p>
          <a:endParaRPr lang="en-US"/>
        </a:p>
      </dgm:t>
    </dgm:pt>
    <dgm:pt modelId="{94838053-0CF4-46ED-AE7E-B23762453820}" type="sibTrans" cxnId="{2F22CB14-C948-4F84-96FC-6CF152E4591B}">
      <dgm:prSet/>
      <dgm:spPr/>
      <dgm:t>
        <a:bodyPr/>
        <a:lstStyle/>
        <a:p>
          <a:endParaRPr lang="en-US"/>
        </a:p>
      </dgm:t>
    </dgm:pt>
    <dgm:pt modelId="{2EE6BA69-9C7D-4F24-9BDE-D820B91BBBDE}" type="pres">
      <dgm:prSet presAssocID="{FB31B40C-5B38-4AE6-8948-096A264E8B5F}" presName="root" presStyleCnt="0">
        <dgm:presLayoutVars>
          <dgm:dir/>
          <dgm:resizeHandles val="exact"/>
        </dgm:presLayoutVars>
      </dgm:prSet>
      <dgm:spPr/>
    </dgm:pt>
    <dgm:pt modelId="{59D6A741-AD02-4ECC-B1FF-BA713308FF74}" type="pres">
      <dgm:prSet presAssocID="{0B975C17-CBDF-4811-B313-F0BE0F70BACC}" presName="compNode" presStyleCnt="0"/>
      <dgm:spPr/>
    </dgm:pt>
    <dgm:pt modelId="{05A339A4-D72B-4B45-B0E3-82CF411AED0E}" type="pres">
      <dgm:prSet presAssocID="{0B975C17-CBDF-4811-B313-F0BE0F70BACC}" presName="iconBgRect" presStyleLbl="bgShp" presStyleIdx="0" presStyleCnt="3"/>
      <dgm:spPr/>
    </dgm:pt>
    <dgm:pt modelId="{8CC58AAA-960B-406A-851E-466D6DAB5A8B}" type="pres">
      <dgm:prSet presAssocID="{0B975C17-CBDF-4811-B313-F0BE0F70BA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זרימת עבודה"/>
        </a:ext>
      </dgm:extLst>
    </dgm:pt>
    <dgm:pt modelId="{38F56ACE-0E6D-46AB-9700-36E7AC8A18B5}" type="pres">
      <dgm:prSet presAssocID="{0B975C17-CBDF-4811-B313-F0BE0F70BACC}" presName="spaceRect" presStyleCnt="0"/>
      <dgm:spPr/>
    </dgm:pt>
    <dgm:pt modelId="{EF52AE5D-D2EE-4852-B3C2-F4C32F8BD250}" type="pres">
      <dgm:prSet presAssocID="{0B975C17-CBDF-4811-B313-F0BE0F70BACC}" presName="textRect" presStyleLbl="revTx" presStyleIdx="0" presStyleCnt="3">
        <dgm:presLayoutVars>
          <dgm:chMax val="1"/>
          <dgm:chPref val="1"/>
        </dgm:presLayoutVars>
      </dgm:prSet>
      <dgm:spPr/>
    </dgm:pt>
    <dgm:pt modelId="{27ECD7D9-35BA-44D2-878B-E66F26241EB5}" type="pres">
      <dgm:prSet presAssocID="{8890A094-4489-4A6E-A60B-FBD47444EA54}" presName="sibTrans" presStyleCnt="0"/>
      <dgm:spPr/>
    </dgm:pt>
    <dgm:pt modelId="{5044FC62-7C2D-4015-9674-8BDCEB04BE6E}" type="pres">
      <dgm:prSet presAssocID="{03DAEF10-C212-4D1A-AC70-6B56C6FDC0F4}" presName="compNode" presStyleCnt="0"/>
      <dgm:spPr/>
    </dgm:pt>
    <dgm:pt modelId="{D4911494-DA8D-4BA2-BAE7-13BFB7D176DE}" type="pres">
      <dgm:prSet presAssocID="{03DAEF10-C212-4D1A-AC70-6B56C6FDC0F4}" presName="iconBgRect" presStyleLbl="bgShp" presStyleIdx="1" presStyleCnt="3"/>
      <dgm:spPr/>
    </dgm:pt>
    <dgm:pt modelId="{86646FC9-5D05-4B50-BA61-3FDD0C20E358}" type="pres">
      <dgm:prSet presAssocID="{03DAEF10-C212-4D1A-AC70-6B56C6FDC0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שרת"/>
        </a:ext>
      </dgm:extLst>
    </dgm:pt>
    <dgm:pt modelId="{0AA896C1-B5C8-46DF-9BF9-B12012B1B82B}" type="pres">
      <dgm:prSet presAssocID="{03DAEF10-C212-4D1A-AC70-6B56C6FDC0F4}" presName="spaceRect" presStyleCnt="0"/>
      <dgm:spPr/>
    </dgm:pt>
    <dgm:pt modelId="{EB1C724C-9E88-4EFB-A5C8-30E2B6EB2587}" type="pres">
      <dgm:prSet presAssocID="{03DAEF10-C212-4D1A-AC70-6B56C6FDC0F4}" presName="textRect" presStyleLbl="revTx" presStyleIdx="1" presStyleCnt="3">
        <dgm:presLayoutVars>
          <dgm:chMax val="1"/>
          <dgm:chPref val="1"/>
        </dgm:presLayoutVars>
      </dgm:prSet>
      <dgm:spPr/>
    </dgm:pt>
    <dgm:pt modelId="{0EE4F6AE-46D7-47CD-8D92-A1CBA6944EFD}" type="pres">
      <dgm:prSet presAssocID="{D9F33FAA-6ECF-4E2C-B2C4-0364FF3281A2}" presName="sibTrans" presStyleCnt="0"/>
      <dgm:spPr/>
    </dgm:pt>
    <dgm:pt modelId="{60CD0013-B078-4DE9-B9FD-E5AD4E8D8ACC}" type="pres">
      <dgm:prSet presAssocID="{74264360-3215-485D-A036-4771281BC63A}" presName="compNode" presStyleCnt="0"/>
      <dgm:spPr/>
    </dgm:pt>
    <dgm:pt modelId="{8E0B79A6-10A4-46EF-8DDC-1C8359ACE3C7}" type="pres">
      <dgm:prSet presAssocID="{74264360-3215-485D-A036-4771281BC63A}" presName="iconBgRect" presStyleLbl="bgShp" presStyleIdx="2" presStyleCnt="3"/>
      <dgm:spPr/>
    </dgm:pt>
    <dgm:pt modelId="{391E40AD-ADD6-4EBE-A00B-313C7ACCE524}" type="pres">
      <dgm:prSet presAssocID="{74264360-3215-485D-A036-4771281BC6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גלגלי שיניים"/>
        </a:ext>
      </dgm:extLst>
    </dgm:pt>
    <dgm:pt modelId="{F43BCCA6-4F53-4875-914D-62BFA20B4823}" type="pres">
      <dgm:prSet presAssocID="{74264360-3215-485D-A036-4771281BC63A}" presName="spaceRect" presStyleCnt="0"/>
      <dgm:spPr/>
    </dgm:pt>
    <dgm:pt modelId="{211F1E54-B086-4297-8427-440EB180ED0B}" type="pres">
      <dgm:prSet presAssocID="{74264360-3215-485D-A036-4771281BC63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F22CB14-C948-4F84-96FC-6CF152E4591B}" srcId="{FB31B40C-5B38-4AE6-8948-096A264E8B5F}" destId="{74264360-3215-485D-A036-4771281BC63A}" srcOrd="2" destOrd="0" parTransId="{E7AB8718-43D5-473F-8315-B37CF11ABED0}" sibTransId="{94838053-0CF4-46ED-AE7E-B23762453820}"/>
    <dgm:cxn modelId="{87775772-37F2-4C30-840C-E3D1729B9A41}" type="presOf" srcId="{0B975C17-CBDF-4811-B313-F0BE0F70BACC}" destId="{EF52AE5D-D2EE-4852-B3C2-F4C32F8BD250}" srcOrd="0" destOrd="0" presId="urn:microsoft.com/office/officeart/2018/5/layout/IconCircleLabelList"/>
    <dgm:cxn modelId="{B230C39A-C7A3-4488-941C-9D4363209843}" type="presOf" srcId="{74264360-3215-485D-A036-4771281BC63A}" destId="{211F1E54-B086-4297-8427-440EB180ED0B}" srcOrd="0" destOrd="0" presId="urn:microsoft.com/office/officeart/2018/5/layout/IconCircleLabelList"/>
    <dgm:cxn modelId="{BB7D32A3-9D6B-41FE-8E35-A922F2F4C5AE}" type="presOf" srcId="{FB31B40C-5B38-4AE6-8948-096A264E8B5F}" destId="{2EE6BA69-9C7D-4F24-9BDE-D820B91BBBDE}" srcOrd="0" destOrd="0" presId="urn:microsoft.com/office/officeart/2018/5/layout/IconCircleLabelList"/>
    <dgm:cxn modelId="{C6F114B1-726D-4F31-854D-F59079E98B81}" type="presOf" srcId="{03DAEF10-C212-4D1A-AC70-6B56C6FDC0F4}" destId="{EB1C724C-9E88-4EFB-A5C8-30E2B6EB2587}" srcOrd="0" destOrd="0" presId="urn:microsoft.com/office/officeart/2018/5/layout/IconCircleLabelList"/>
    <dgm:cxn modelId="{D344ECD0-D10F-4677-8994-322F5473712F}" srcId="{FB31B40C-5B38-4AE6-8948-096A264E8B5F}" destId="{03DAEF10-C212-4D1A-AC70-6B56C6FDC0F4}" srcOrd="1" destOrd="0" parTransId="{DDB3AD12-04FF-4E58-BB69-45AD6E622E4C}" sibTransId="{D9F33FAA-6ECF-4E2C-B2C4-0364FF3281A2}"/>
    <dgm:cxn modelId="{7A6F22F7-9E20-41E0-A98C-6CEAFFFCBF34}" srcId="{FB31B40C-5B38-4AE6-8948-096A264E8B5F}" destId="{0B975C17-CBDF-4811-B313-F0BE0F70BACC}" srcOrd="0" destOrd="0" parTransId="{A2DA6B37-291A-490B-8DA1-ED7F567AA5F9}" sibTransId="{8890A094-4489-4A6E-A60B-FBD47444EA54}"/>
    <dgm:cxn modelId="{9CC27850-15E7-483A-BA74-93354A3D2022}" type="presParOf" srcId="{2EE6BA69-9C7D-4F24-9BDE-D820B91BBBDE}" destId="{59D6A741-AD02-4ECC-B1FF-BA713308FF74}" srcOrd="0" destOrd="0" presId="urn:microsoft.com/office/officeart/2018/5/layout/IconCircleLabelList"/>
    <dgm:cxn modelId="{F7A68DB8-7366-4D14-BA3B-6EE103ED132A}" type="presParOf" srcId="{59D6A741-AD02-4ECC-B1FF-BA713308FF74}" destId="{05A339A4-D72B-4B45-B0E3-82CF411AED0E}" srcOrd="0" destOrd="0" presId="urn:microsoft.com/office/officeart/2018/5/layout/IconCircleLabelList"/>
    <dgm:cxn modelId="{709DF596-FBFC-43D8-B225-9B49F2B76FF0}" type="presParOf" srcId="{59D6A741-AD02-4ECC-B1FF-BA713308FF74}" destId="{8CC58AAA-960B-406A-851E-466D6DAB5A8B}" srcOrd="1" destOrd="0" presId="urn:microsoft.com/office/officeart/2018/5/layout/IconCircleLabelList"/>
    <dgm:cxn modelId="{53F51C0B-78FC-46C2-82B6-A352EB6E9E43}" type="presParOf" srcId="{59D6A741-AD02-4ECC-B1FF-BA713308FF74}" destId="{38F56ACE-0E6D-46AB-9700-36E7AC8A18B5}" srcOrd="2" destOrd="0" presId="urn:microsoft.com/office/officeart/2018/5/layout/IconCircleLabelList"/>
    <dgm:cxn modelId="{52759468-BE4B-4237-B23F-345F77081845}" type="presParOf" srcId="{59D6A741-AD02-4ECC-B1FF-BA713308FF74}" destId="{EF52AE5D-D2EE-4852-B3C2-F4C32F8BD250}" srcOrd="3" destOrd="0" presId="urn:microsoft.com/office/officeart/2018/5/layout/IconCircleLabelList"/>
    <dgm:cxn modelId="{8646FDC8-6BFA-4347-A07B-4BE6594F22B8}" type="presParOf" srcId="{2EE6BA69-9C7D-4F24-9BDE-D820B91BBBDE}" destId="{27ECD7D9-35BA-44D2-878B-E66F26241EB5}" srcOrd="1" destOrd="0" presId="urn:microsoft.com/office/officeart/2018/5/layout/IconCircleLabelList"/>
    <dgm:cxn modelId="{6685D467-A8C5-436A-B518-1FC2507B7343}" type="presParOf" srcId="{2EE6BA69-9C7D-4F24-9BDE-D820B91BBBDE}" destId="{5044FC62-7C2D-4015-9674-8BDCEB04BE6E}" srcOrd="2" destOrd="0" presId="urn:microsoft.com/office/officeart/2018/5/layout/IconCircleLabelList"/>
    <dgm:cxn modelId="{B0BF0527-57E4-41BB-83D5-F1C8D322E3B2}" type="presParOf" srcId="{5044FC62-7C2D-4015-9674-8BDCEB04BE6E}" destId="{D4911494-DA8D-4BA2-BAE7-13BFB7D176DE}" srcOrd="0" destOrd="0" presId="urn:microsoft.com/office/officeart/2018/5/layout/IconCircleLabelList"/>
    <dgm:cxn modelId="{6B597900-646E-463F-A91F-002D5B56BDB5}" type="presParOf" srcId="{5044FC62-7C2D-4015-9674-8BDCEB04BE6E}" destId="{86646FC9-5D05-4B50-BA61-3FDD0C20E358}" srcOrd="1" destOrd="0" presId="urn:microsoft.com/office/officeart/2018/5/layout/IconCircleLabelList"/>
    <dgm:cxn modelId="{33172DA7-8892-459E-AEFA-57B12EBE82C5}" type="presParOf" srcId="{5044FC62-7C2D-4015-9674-8BDCEB04BE6E}" destId="{0AA896C1-B5C8-46DF-9BF9-B12012B1B82B}" srcOrd="2" destOrd="0" presId="urn:microsoft.com/office/officeart/2018/5/layout/IconCircleLabelList"/>
    <dgm:cxn modelId="{A52D4BC7-58AB-44B9-94F3-8CB6F82E7F9D}" type="presParOf" srcId="{5044FC62-7C2D-4015-9674-8BDCEB04BE6E}" destId="{EB1C724C-9E88-4EFB-A5C8-30E2B6EB2587}" srcOrd="3" destOrd="0" presId="urn:microsoft.com/office/officeart/2018/5/layout/IconCircleLabelList"/>
    <dgm:cxn modelId="{ABFABA08-99D8-4678-AFC8-EB961DA7A3D9}" type="presParOf" srcId="{2EE6BA69-9C7D-4F24-9BDE-D820B91BBBDE}" destId="{0EE4F6AE-46D7-47CD-8D92-A1CBA6944EFD}" srcOrd="3" destOrd="0" presId="urn:microsoft.com/office/officeart/2018/5/layout/IconCircleLabelList"/>
    <dgm:cxn modelId="{E6E54095-7AB7-40C6-B456-2356C9861FFB}" type="presParOf" srcId="{2EE6BA69-9C7D-4F24-9BDE-D820B91BBBDE}" destId="{60CD0013-B078-4DE9-B9FD-E5AD4E8D8ACC}" srcOrd="4" destOrd="0" presId="urn:microsoft.com/office/officeart/2018/5/layout/IconCircleLabelList"/>
    <dgm:cxn modelId="{36965C7C-B42E-4266-B92C-9413DF47BB3F}" type="presParOf" srcId="{60CD0013-B078-4DE9-B9FD-E5AD4E8D8ACC}" destId="{8E0B79A6-10A4-46EF-8DDC-1C8359ACE3C7}" srcOrd="0" destOrd="0" presId="urn:microsoft.com/office/officeart/2018/5/layout/IconCircleLabelList"/>
    <dgm:cxn modelId="{1CA4DEF1-D2A7-44ED-94E2-87427E4E29EC}" type="presParOf" srcId="{60CD0013-B078-4DE9-B9FD-E5AD4E8D8ACC}" destId="{391E40AD-ADD6-4EBE-A00B-313C7ACCE524}" srcOrd="1" destOrd="0" presId="urn:microsoft.com/office/officeart/2018/5/layout/IconCircleLabelList"/>
    <dgm:cxn modelId="{C1F511C7-D90F-460F-A48F-898DE6834229}" type="presParOf" srcId="{60CD0013-B078-4DE9-B9FD-E5AD4E8D8ACC}" destId="{F43BCCA6-4F53-4875-914D-62BFA20B4823}" srcOrd="2" destOrd="0" presId="urn:microsoft.com/office/officeart/2018/5/layout/IconCircleLabelList"/>
    <dgm:cxn modelId="{2BA143A3-F853-4151-B3B1-6DD000D65560}" type="presParOf" srcId="{60CD0013-B078-4DE9-B9FD-E5AD4E8D8ACC}" destId="{211F1E54-B086-4297-8427-440EB180ED0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E4AE0A-D266-41E8-BB5C-621AD35712A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33602DD-E559-4052-8A8E-1AA6333FB7F9}">
      <dgm:prSet/>
      <dgm:spPr/>
      <dgm:t>
        <a:bodyPr/>
        <a:lstStyle/>
        <a:p>
          <a:r>
            <a:rPr lang="en-US" b="1"/>
            <a:t>Project Summary: </a:t>
          </a:r>
          <a:r>
            <a:rPr lang="en-US"/>
            <a:t>The study successfully integrates graph diffusion models with innovative methodologies for advancing anomaly detection accuracy.</a:t>
          </a:r>
        </a:p>
      </dgm:t>
    </dgm:pt>
    <dgm:pt modelId="{DBF4EE52-DD2E-47C4-B94E-AE0CE705161A}" type="parTrans" cxnId="{E63A7CA3-9B5B-4D94-B33A-312C2A46A30A}">
      <dgm:prSet/>
      <dgm:spPr/>
      <dgm:t>
        <a:bodyPr/>
        <a:lstStyle/>
        <a:p>
          <a:endParaRPr lang="en-US"/>
        </a:p>
      </dgm:t>
    </dgm:pt>
    <dgm:pt modelId="{BB7C5ADA-92DD-47A5-AB8F-B2C6F97390B1}" type="sibTrans" cxnId="{E63A7CA3-9B5B-4D94-B33A-312C2A46A30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AB2073E-E4F5-4A2E-AD59-328AC28F284A}">
      <dgm:prSet/>
      <dgm:spPr/>
      <dgm:t>
        <a:bodyPr/>
        <a:lstStyle/>
        <a:p>
          <a:r>
            <a:rPr lang="en-US" b="1"/>
            <a:t>Significance of Findings: </a:t>
          </a:r>
          <a:r>
            <a:rPr lang="en-US"/>
            <a:t>Results reveal marked improvements in reliability, potentially transforming approaches to anomaly detection in various sectors.</a:t>
          </a:r>
        </a:p>
      </dgm:t>
    </dgm:pt>
    <dgm:pt modelId="{4A5BBE8B-D6A1-442C-9CB8-9F2D061EF8F8}" type="parTrans" cxnId="{D943A220-A215-486D-9CF3-5E12817E9C3B}">
      <dgm:prSet/>
      <dgm:spPr/>
      <dgm:t>
        <a:bodyPr/>
        <a:lstStyle/>
        <a:p>
          <a:endParaRPr lang="en-US"/>
        </a:p>
      </dgm:t>
    </dgm:pt>
    <dgm:pt modelId="{7FC10B43-5485-497E-879C-99B4A05E52CC}" type="sibTrans" cxnId="{D943A220-A215-486D-9CF3-5E12817E9C3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7BA189-41F8-4EF9-B405-3F921B71E85A}">
      <dgm:prSet/>
      <dgm:spPr/>
      <dgm:t>
        <a:bodyPr/>
        <a:lstStyle/>
        <a:p>
          <a:r>
            <a:rPr lang="en-US" b="1"/>
            <a:t>Future Implications: </a:t>
          </a:r>
          <a:r>
            <a:rPr lang="en-US"/>
            <a:t>The project's advancements could lead to significant technological progress in securing critical infrastructures globally.</a:t>
          </a:r>
        </a:p>
      </dgm:t>
    </dgm:pt>
    <dgm:pt modelId="{6FFDA08C-C639-4A04-B37E-E5A170876DE1}" type="parTrans" cxnId="{D4CFFB5C-E638-4A29-AA66-A398B6DD18FB}">
      <dgm:prSet/>
      <dgm:spPr/>
      <dgm:t>
        <a:bodyPr/>
        <a:lstStyle/>
        <a:p>
          <a:endParaRPr lang="en-US"/>
        </a:p>
      </dgm:t>
    </dgm:pt>
    <dgm:pt modelId="{D941E1A5-44C6-4543-976D-D925FC64434E}" type="sibTrans" cxnId="{D4CFFB5C-E638-4A29-AA66-A398B6DD18F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9C4D568-5BC5-435E-BBEB-A24E3300374B}" type="pres">
      <dgm:prSet presAssocID="{8EE4AE0A-D266-41E8-BB5C-621AD35712A8}" presName="Name0" presStyleCnt="0">
        <dgm:presLayoutVars>
          <dgm:animLvl val="lvl"/>
          <dgm:resizeHandles val="exact"/>
        </dgm:presLayoutVars>
      </dgm:prSet>
      <dgm:spPr/>
    </dgm:pt>
    <dgm:pt modelId="{3512146B-4D46-487B-810F-4C4D360C0E48}" type="pres">
      <dgm:prSet presAssocID="{E33602DD-E559-4052-8A8E-1AA6333FB7F9}" presName="compositeNode" presStyleCnt="0">
        <dgm:presLayoutVars>
          <dgm:bulletEnabled val="1"/>
        </dgm:presLayoutVars>
      </dgm:prSet>
      <dgm:spPr/>
    </dgm:pt>
    <dgm:pt modelId="{02352BB1-60DE-4E71-9064-76C55D5C43D0}" type="pres">
      <dgm:prSet presAssocID="{E33602DD-E559-4052-8A8E-1AA6333FB7F9}" presName="bgRect" presStyleLbl="bgAccFollowNode1" presStyleIdx="0" presStyleCnt="3"/>
      <dgm:spPr/>
    </dgm:pt>
    <dgm:pt modelId="{2FD8F4DF-7550-479B-805C-D670C25D1E7A}" type="pres">
      <dgm:prSet presAssocID="{BB7C5ADA-92DD-47A5-AB8F-B2C6F97390B1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9155E22-763D-4B89-8E82-37DCB423F201}" type="pres">
      <dgm:prSet presAssocID="{E33602DD-E559-4052-8A8E-1AA6333FB7F9}" presName="bottomLine" presStyleLbl="alignNode1" presStyleIdx="1" presStyleCnt="6">
        <dgm:presLayoutVars/>
      </dgm:prSet>
      <dgm:spPr/>
    </dgm:pt>
    <dgm:pt modelId="{C58BA01B-3DC4-4F20-8ECC-ACD492F11B18}" type="pres">
      <dgm:prSet presAssocID="{E33602DD-E559-4052-8A8E-1AA6333FB7F9}" presName="nodeText" presStyleLbl="bgAccFollowNode1" presStyleIdx="0" presStyleCnt="3">
        <dgm:presLayoutVars>
          <dgm:bulletEnabled val="1"/>
        </dgm:presLayoutVars>
      </dgm:prSet>
      <dgm:spPr/>
    </dgm:pt>
    <dgm:pt modelId="{53C0AF6A-A62D-4E44-A1B4-F6598B559420}" type="pres">
      <dgm:prSet presAssocID="{BB7C5ADA-92DD-47A5-AB8F-B2C6F97390B1}" presName="sibTrans" presStyleCnt="0"/>
      <dgm:spPr/>
    </dgm:pt>
    <dgm:pt modelId="{D075AF01-45C3-4027-A96E-20BDA5019B7F}" type="pres">
      <dgm:prSet presAssocID="{9AB2073E-E4F5-4A2E-AD59-328AC28F284A}" presName="compositeNode" presStyleCnt="0">
        <dgm:presLayoutVars>
          <dgm:bulletEnabled val="1"/>
        </dgm:presLayoutVars>
      </dgm:prSet>
      <dgm:spPr/>
    </dgm:pt>
    <dgm:pt modelId="{9E524539-FFAD-48C1-9F56-FE24B2427CA1}" type="pres">
      <dgm:prSet presAssocID="{9AB2073E-E4F5-4A2E-AD59-328AC28F284A}" presName="bgRect" presStyleLbl="bgAccFollowNode1" presStyleIdx="1" presStyleCnt="3"/>
      <dgm:spPr/>
    </dgm:pt>
    <dgm:pt modelId="{2A073E21-3CEE-4FB9-A0D3-897A958C9E25}" type="pres">
      <dgm:prSet presAssocID="{7FC10B43-5485-497E-879C-99B4A05E52C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A1B8876C-5C6D-4F0B-B358-A7BA033E430E}" type="pres">
      <dgm:prSet presAssocID="{9AB2073E-E4F5-4A2E-AD59-328AC28F284A}" presName="bottomLine" presStyleLbl="alignNode1" presStyleIdx="3" presStyleCnt="6">
        <dgm:presLayoutVars/>
      </dgm:prSet>
      <dgm:spPr/>
    </dgm:pt>
    <dgm:pt modelId="{22DAC66D-F927-492D-89EC-D406052502B0}" type="pres">
      <dgm:prSet presAssocID="{9AB2073E-E4F5-4A2E-AD59-328AC28F284A}" presName="nodeText" presStyleLbl="bgAccFollowNode1" presStyleIdx="1" presStyleCnt="3">
        <dgm:presLayoutVars>
          <dgm:bulletEnabled val="1"/>
        </dgm:presLayoutVars>
      </dgm:prSet>
      <dgm:spPr/>
    </dgm:pt>
    <dgm:pt modelId="{484EA776-31BF-4986-B9A3-15DC3B76B2A6}" type="pres">
      <dgm:prSet presAssocID="{7FC10B43-5485-497E-879C-99B4A05E52CC}" presName="sibTrans" presStyleCnt="0"/>
      <dgm:spPr/>
    </dgm:pt>
    <dgm:pt modelId="{60D8C2A6-930C-4863-BADF-0CEE9DA70B65}" type="pres">
      <dgm:prSet presAssocID="{067BA189-41F8-4EF9-B405-3F921B71E85A}" presName="compositeNode" presStyleCnt="0">
        <dgm:presLayoutVars>
          <dgm:bulletEnabled val="1"/>
        </dgm:presLayoutVars>
      </dgm:prSet>
      <dgm:spPr/>
    </dgm:pt>
    <dgm:pt modelId="{B4D9E755-C031-4250-BEDB-F83233F00709}" type="pres">
      <dgm:prSet presAssocID="{067BA189-41F8-4EF9-B405-3F921B71E85A}" presName="bgRect" presStyleLbl="bgAccFollowNode1" presStyleIdx="2" presStyleCnt="3"/>
      <dgm:spPr/>
    </dgm:pt>
    <dgm:pt modelId="{BF995E98-0093-4E02-9D09-66EE9CBCDB9C}" type="pres">
      <dgm:prSet presAssocID="{D941E1A5-44C6-4543-976D-D925FC64434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CED84A5-15DE-42ED-984C-1D54FD107CAD}" type="pres">
      <dgm:prSet presAssocID="{067BA189-41F8-4EF9-B405-3F921B71E85A}" presName="bottomLine" presStyleLbl="alignNode1" presStyleIdx="5" presStyleCnt="6">
        <dgm:presLayoutVars/>
      </dgm:prSet>
      <dgm:spPr/>
    </dgm:pt>
    <dgm:pt modelId="{CA761340-BB83-4E88-BB91-9801A9107FE1}" type="pres">
      <dgm:prSet presAssocID="{067BA189-41F8-4EF9-B405-3F921B71E85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9502670C-01C0-4128-A632-A81AA765B5DF}" type="presOf" srcId="{067BA189-41F8-4EF9-B405-3F921B71E85A}" destId="{B4D9E755-C031-4250-BEDB-F83233F00709}" srcOrd="0" destOrd="0" presId="urn:microsoft.com/office/officeart/2016/7/layout/BasicLinearProcessNumbered"/>
    <dgm:cxn modelId="{D943A220-A215-486D-9CF3-5E12817E9C3B}" srcId="{8EE4AE0A-D266-41E8-BB5C-621AD35712A8}" destId="{9AB2073E-E4F5-4A2E-AD59-328AC28F284A}" srcOrd="1" destOrd="0" parTransId="{4A5BBE8B-D6A1-442C-9CB8-9F2D061EF8F8}" sibTransId="{7FC10B43-5485-497E-879C-99B4A05E52CC}"/>
    <dgm:cxn modelId="{814FEE40-859C-4630-87E6-59FD0177A622}" type="presOf" srcId="{D941E1A5-44C6-4543-976D-D925FC64434E}" destId="{BF995E98-0093-4E02-9D09-66EE9CBCDB9C}" srcOrd="0" destOrd="0" presId="urn:microsoft.com/office/officeart/2016/7/layout/BasicLinearProcessNumbered"/>
    <dgm:cxn modelId="{D4CFFB5C-E638-4A29-AA66-A398B6DD18FB}" srcId="{8EE4AE0A-D266-41E8-BB5C-621AD35712A8}" destId="{067BA189-41F8-4EF9-B405-3F921B71E85A}" srcOrd="2" destOrd="0" parTransId="{6FFDA08C-C639-4A04-B37E-E5A170876DE1}" sibTransId="{D941E1A5-44C6-4543-976D-D925FC64434E}"/>
    <dgm:cxn modelId="{205DF962-BE9D-48BA-B88D-E4FA26305636}" type="presOf" srcId="{E33602DD-E559-4052-8A8E-1AA6333FB7F9}" destId="{02352BB1-60DE-4E71-9064-76C55D5C43D0}" srcOrd="0" destOrd="0" presId="urn:microsoft.com/office/officeart/2016/7/layout/BasicLinearProcessNumbered"/>
    <dgm:cxn modelId="{AF25F37F-10A6-4924-AE31-779FD4B61FDF}" type="presOf" srcId="{9AB2073E-E4F5-4A2E-AD59-328AC28F284A}" destId="{22DAC66D-F927-492D-89EC-D406052502B0}" srcOrd="1" destOrd="0" presId="urn:microsoft.com/office/officeart/2016/7/layout/BasicLinearProcessNumbered"/>
    <dgm:cxn modelId="{E63A7CA3-9B5B-4D94-B33A-312C2A46A30A}" srcId="{8EE4AE0A-D266-41E8-BB5C-621AD35712A8}" destId="{E33602DD-E559-4052-8A8E-1AA6333FB7F9}" srcOrd="0" destOrd="0" parTransId="{DBF4EE52-DD2E-47C4-B94E-AE0CE705161A}" sibTransId="{BB7C5ADA-92DD-47A5-AB8F-B2C6F97390B1}"/>
    <dgm:cxn modelId="{AD1DA7C8-D1BB-4F35-BD83-088468F6EF73}" type="presOf" srcId="{E33602DD-E559-4052-8A8E-1AA6333FB7F9}" destId="{C58BA01B-3DC4-4F20-8ECC-ACD492F11B18}" srcOrd="1" destOrd="0" presId="urn:microsoft.com/office/officeart/2016/7/layout/BasicLinearProcessNumbered"/>
    <dgm:cxn modelId="{6A8398D7-0E83-4F80-A404-09B9EB84893C}" type="presOf" srcId="{BB7C5ADA-92DD-47A5-AB8F-B2C6F97390B1}" destId="{2FD8F4DF-7550-479B-805C-D670C25D1E7A}" srcOrd="0" destOrd="0" presId="urn:microsoft.com/office/officeart/2016/7/layout/BasicLinearProcessNumbered"/>
    <dgm:cxn modelId="{B661DADF-F5AF-4F72-84D4-8679C97EAEE4}" type="presOf" srcId="{8EE4AE0A-D266-41E8-BB5C-621AD35712A8}" destId="{C9C4D568-5BC5-435E-BBEB-A24E3300374B}" srcOrd="0" destOrd="0" presId="urn:microsoft.com/office/officeart/2016/7/layout/BasicLinearProcessNumbered"/>
    <dgm:cxn modelId="{CF8F86E1-D47A-4F1C-B3D1-C45DE4FA8254}" type="presOf" srcId="{7FC10B43-5485-497E-879C-99B4A05E52CC}" destId="{2A073E21-3CEE-4FB9-A0D3-897A958C9E25}" srcOrd="0" destOrd="0" presId="urn:microsoft.com/office/officeart/2016/7/layout/BasicLinearProcessNumbered"/>
    <dgm:cxn modelId="{ADFE1CE3-ADC5-4F16-91A9-AB4638FEECF1}" type="presOf" srcId="{9AB2073E-E4F5-4A2E-AD59-328AC28F284A}" destId="{9E524539-FFAD-48C1-9F56-FE24B2427CA1}" srcOrd="0" destOrd="0" presId="urn:microsoft.com/office/officeart/2016/7/layout/BasicLinearProcessNumbered"/>
    <dgm:cxn modelId="{0979CEE8-8CDD-411A-8DDF-9E5819C35BBA}" type="presOf" srcId="{067BA189-41F8-4EF9-B405-3F921B71E85A}" destId="{CA761340-BB83-4E88-BB91-9801A9107FE1}" srcOrd="1" destOrd="0" presId="urn:microsoft.com/office/officeart/2016/7/layout/BasicLinearProcessNumbered"/>
    <dgm:cxn modelId="{F4A66453-2F78-4FCF-B802-3544E96E0B8A}" type="presParOf" srcId="{C9C4D568-5BC5-435E-BBEB-A24E3300374B}" destId="{3512146B-4D46-487B-810F-4C4D360C0E48}" srcOrd="0" destOrd="0" presId="urn:microsoft.com/office/officeart/2016/7/layout/BasicLinearProcessNumbered"/>
    <dgm:cxn modelId="{A4B18C3B-1E01-453D-ABFA-7F59400AB5F6}" type="presParOf" srcId="{3512146B-4D46-487B-810F-4C4D360C0E48}" destId="{02352BB1-60DE-4E71-9064-76C55D5C43D0}" srcOrd="0" destOrd="0" presId="urn:microsoft.com/office/officeart/2016/7/layout/BasicLinearProcessNumbered"/>
    <dgm:cxn modelId="{1FAF2CFC-F913-451D-AE4F-D362A5A0041E}" type="presParOf" srcId="{3512146B-4D46-487B-810F-4C4D360C0E48}" destId="{2FD8F4DF-7550-479B-805C-D670C25D1E7A}" srcOrd="1" destOrd="0" presId="urn:microsoft.com/office/officeart/2016/7/layout/BasicLinearProcessNumbered"/>
    <dgm:cxn modelId="{285DD3F2-27FF-446F-B5ED-AF9B9DA7FC48}" type="presParOf" srcId="{3512146B-4D46-487B-810F-4C4D360C0E48}" destId="{89155E22-763D-4B89-8E82-37DCB423F201}" srcOrd="2" destOrd="0" presId="urn:microsoft.com/office/officeart/2016/7/layout/BasicLinearProcessNumbered"/>
    <dgm:cxn modelId="{5E7845F4-BD35-4060-9B86-03B1E3F0A1E5}" type="presParOf" srcId="{3512146B-4D46-487B-810F-4C4D360C0E48}" destId="{C58BA01B-3DC4-4F20-8ECC-ACD492F11B18}" srcOrd="3" destOrd="0" presId="urn:microsoft.com/office/officeart/2016/7/layout/BasicLinearProcessNumbered"/>
    <dgm:cxn modelId="{2BEB3DAB-8A59-412C-B0A9-D298541EE209}" type="presParOf" srcId="{C9C4D568-5BC5-435E-BBEB-A24E3300374B}" destId="{53C0AF6A-A62D-4E44-A1B4-F6598B559420}" srcOrd="1" destOrd="0" presId="urn:microsoft.com/office/officeart/2016/7/layout/BasicLinearProcessNumbered"/>
    <dgm:cxn modelId="{25074F9F-156E-480B-A3E3-A549EDD535C5}" type="presParOf" srcId="{C9C4D568-5BC5-435E-BBEB-A24E3300374B}" destId="{D075AF01-45C3-4027-A96E-20BDA5019B7F}" srcOrd="2" destOrd="0" presId="urn:microsoft.com/office/officeart/2016/7/layout/BasicLinearProcessNumbered"/>
    <dgm:cxn modelId="{6528D68C-C360-40AE-A869-282759CAED57}" type="presParOf" srcId="{D075AF01-45C3-4027-A96E-20BDA5019B7F}" destId="{9E524539-FFAD-48C1-9F56-FE24B2427CA1}" srcOrd="0" destOrd="0" presId="urn:microsoft.com/office/officeart/2016/7/layout/BasicLinearProcessNumbered"/>
    <dgm:cxn modelId="{2270148F-21C6-4563-A99B-46D6163FEB5D}" type="presParOf" srcId="{D075AF01-45C3-4027-A96E-20BDA5019B7F}" destId="{2A073E21-3CEE-4FB9-A0D3-897A958C9E25}" srcOrd="1" destOrd="0" presId="urn:microsoft.com/office/officeart/2016/7/layout/BasicLinearProcessNumbered"/>
    <dgm:cxn modelId="{FE0BF814-AF1C-4B54-8ACB-3BE6721AA7BA}" type="presParOf" srcId="{D075AF01-45C3-4027-A96E-20BDA5019B7F}" destId="{A1B8876C-5C6D-4F0B-B358-A7BA033E430E}" srcOrd="2" destOrd="0" presId="urn:microsoft.com/office/officeart/2016/7/layout/BasicLinearProcessNumbered"/>
    <dgm:cxn modelId="{5384A9D0-3987-4008-A2C2-09A840554AEB}" type="presParOf" srcId="{D075AF01-45C3-4027-A96E-20BDA5019B7F}" destId="{22DAC66D-F927-492D-89EC-D406052502B0}" srcOrd="3" destOrd="0" presId="urn:microsoft.com/office/officeart/2016/7/layout/BasicLinearProcessNumbered"/>
    <dgm:cxn modelId="{B0092473-655A-4D83-BBD9-0084FEC4575F}" type="presParOf" srcId="{C9C4D568-5BC5-435E-BBEB-A24E3300374B}" destId="{484EA776-31BF-4986-B9A3-15DC3B76B2A6}" srcOrd="3" destOrd="0" presId="urn:microsoft.com/office/officeart/2016/7/layout/BasicLinearProcessNumbered"/>
    <dgm:cxn modelId="{6F7AEF2A-9EB1-4A39-A016-57218025BE25}" type="presParOf" srcId="{C9C4D568-5BC5-435E-BBEB-A24E3300374B}" destId="{60D8C2A6-930C-4863-BADF-0CEE9DA70B65}" srcOrd="4" destOrd="0" presId="urn:microsoft.com/office/officeart/2016/7/layout/BasicLinearProcessNumbered"/>
    <dgm:cxn modelId="{DC4A6F59-7A34-4692-A054-820E6F77B59B}" type="presParOf" srcId="{60D8C2A6-930C-4863-BADF-0CEE9DA70B65}" destId="{B4D9E755-C031-4250-BEDB-F83233F00709}" srcOrd="0" destOrd="0" presId="urn:microsoft.com/office/officeart/2016/7/layout/BasicLinearProcessNumbered"/>
    <dgm:cxn modelId="{EA27DB1D-6A81-4740-A344-394FD1E2CDA7}" type="presParOf" srcId="{60D8C2A6-930C-4863-BADF-0CEE9DA70B65}" destId="{BF995E98-0093-4E02-9D09-66EE9CBCDB9C}" srcOrd="1" destOrd="0" presId="urn:microsoft.com/office/officeart/2016/7/layout/BasicLinearProcessNumbered"/>
    <dgm:cxn modelId="{00FD6F89-5A31-4C7B-8E77-45764278965D}" type="presParOf" srcId="{60D8C2A6-930C-4863-BADF-0CEE9DA70B65}" destId="{5CED84A5-15DE-42ED-984C-1D54FD107CAD}" srcOrd="2" destOrd="0" presId="urn:microsoft.com/office/officeart/2016/7/layout/BasicLinearProcessNumbered"/>
    <dgm:cxn modelId="{915AA7A3-959B-4ABD-ADB1-A977E70C1401}" type="presParOf" srcId="{60D8C2A6-930C-4863-BADF-0CEE9DA70B65}" destId="{CA761340-BB83-4E88-BB91-9801A9107FE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4925C-465F-48C9-8115-A3136200CB44}">
      <dsp:nvSpPr>
        <dsp:cNvPr id="0" name=""/>
        <dsp:cNvSpPr/>
      </dsp:nvSpPr>
      <dsp:spPr>
        <a:xfrm>
          <a:off x="47688" y="1835"/>
          <a:ext cx="2695273" cy="16171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Definition: </a:t>
          </a:r>
          <a:r>
            <a:rPr lang="en-US" sz="1200" kern="1200" dirty="0"/>
            <a:t>Anomaly detection on graphs presents significant challenges, primarily due to label imbalance and data insufficiency.</a:t>
          </a:r>
        </a:p>
      </dsp:txBody>
      <dsp:txXfrm>
        <a:off x="47688" y="1835"/>
        <a:ext cx="2695273" cy="1617164"/>
      </dsp:txXfrm>
    </dsp:sp>
    <dsp:sp modelId="{F1A17AD0-2984-4F0B-817B-60A261CAD20D}">
      <dsp:nvSpPr>
        <dsp:cNvPr id="0" name=""/>
        <dsp:cNvSpPr/>
      </dsp:nvSpPr>
      <dsp:spPr>
        <a:xfrm>
          <a:off x="3012490" y="1835"/>
          <a:ext cx="2695273" cy="1617164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Real-World Significance: </a:t>
          </a:r>
          <a:r>
            <a:rPr lang="en-US" sz="1200" kern="1200"/>
            <a:t>Effective detection enhances security, fraud prevention, and system integrity across diverse sectors like finance and healthcare.</a:t>
          </a:r>
        </a:p>
      </dsp:txBody>
      <dsp:txXfrm>
        <a:off x="3012490" y="1835"/>
        <a:ext cx="2695273" cy="1617164"/>
      </dsp:txXfrm>
    </dsp:sp>
    <dsp:sp modelId="{6AAF48D2-0E2B-420F-8C20-9E803DD15FAC}">
      <dsp:nvSpPr>
        <dsp:cNvPr id="0" name=""/>
        <dsp:cNvSpPr/>
      </dsp:nvSpPr>
      <dsp:spPr>
        <a:xfrm>
          <a:off x="5977291" y="1835"/>
          <a:ext cx="2695273" cy="1617164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Key Challenges: </a:t>
          </a:r>
          <a:r>
            <a:rPr lang="en-US" sz="1200" kern="1200"/>
            <a:t>Challenges include handling large datasets, maintaining scalability, and distinguishing genuine anomalies from normal fluctuations. Early methods were designed to handle simpler graph structures but struggled with more complex, dynamic graphs.</a:t>
          </a:r>
          <a:br>
            <a:rPr lang="en-US" sz="1200" kern="1200"/>
          </a:br>
          <a:endParaRPr lang="en-US" sz="1200" kern="1200"/>
        </a:p>
      </dsp:txBody>
      <dsp:txXfrm>
        <a:off x="5977291" y="1835"/>
        <a:ext cx="2695273" cy="1617164"/>
      </dsp:txXfrm>
    </dsp:sp>
    <dsp:sp modelId="{14DE95F2-43B1-4EA1-80E1-AC59130CAB36}">
      <dsp:nvSpPr>
        <dsp:cNvPr id="0" name=""/>
        <dsp:cNvSpPr/>
      </dsp:nvSpPr>
      <dsp:spPr>
        <a:xfrm>
          <a:off x="3012490" y="1888526"/>
          <a:ext cx="2695273" cy="1617164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This can lead to incomplete representations of data, resulting in deteriorated overall performance.</a:t>
          </a:r>
          <a:endParaRPr lang="en-US" sz="1200" kern="1200"/>
        </a:p>
      </dsp:txBody>
      <dsp:txXfrm>
        <a:off x="3012490" y="1888526"/>
        <a:ext cx="2695273" cy="1617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62815-CC74-4B32-88BD-6519A2E23D03}">
      <dsp:nvSpPr>
        <dsp:cNvPr id="0" name=""/>
        <dsp:cNvSpPr/>
      </dsp:nvSpPr>
      <dsp:spPr>
        <a:xfrm>
          <a:off x="1135181" y="915160"/>
          <a:ext cx="903693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D653C-B19C-4D17-85E7-C8DD0B5255E7}">
      <dsp:nvSpPr>
        <dsp:cNvPr id="0" name=""/>
        <dsp:cNvSpPr/>
      </dsp:nvSpPr>
      <dsp:spPr>
        <a:xfrm>
          <a:off x="2093097" y="839207"/>
          <a:ext cx="103924" cy="195318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4B800-8A00-41B2-8A1B-20D05575F461}">
      <dsp:nvSpPr>
        <dsp:cNvPr id="0" name=""/>
        <dsp:cNvSpPr/>
      </dsp:nvSpPr>
      <dsp:spPr>
        <a:xfrm>
          <a:off x="562269" y="455245"/>
          <a:ext cx="919901" cy="9199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97" tIns="35697" rIns="35697" bIns="35697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696985" y="589961"/>
        <a:ext cx="650469" cy="650469"/>
      </dsp:txXfrm>
    </dsp:sp>
    <dsp:sp modelId="{6EB7F26B-2CA1-467D-8A1A-4B27D908A88B}">
      <dsp:nvSpPr>
        <dsp:cNvPr id="0" name=""/>
        <dsp:cNvSpPr/>
      </dsp:nvSpPr>
      <dsp:spPr>
        <a:xfrm>
          <a:off x="5564" y="1540742"/>
          <a:ext cx="20333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90" tIns="165100" rIns="1603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Complexity</a:t>
          </a:r>
          <a:r>
            <a:rPr lang="he-IL" sz="1100" b="1" kern="1200" dirty="0"/>
            <a:t> :</a:t>
          </a:r>
          <a:r>
            <a:rPr lang="en-US" sz="1100" kern="1200" dirty="0"/>
            <a:t>Academic networks consist of vast and complex datasets with intricate relationships between publications and authors. Detecting anomalies in citations is challenging due to:</a:t>
          </a:r>
        </a:p>
      </dsp:txBody>
      <dsp:txXfrm>
        <a:off x="5564" y="1933862"/>
        <a:ext cx="2033311" cy="1572480"/>
      </dsp:txXfrm>
    </dsp:sp>
    <dsp:sp modelId="{A3FA0169-E173-40A0-92B9-AFF648CF0216}">
      <dsp:nvSpPr>
        <dsp:cNvPr id="0" name=""/>
        <dsp:cNvSpPr/>
      </dsp:nvSpPr>
      <dsp:spPr>
        <a:xfrm>
          <a:off x="2264799" y="915105"/>
          <a:ext cx="2033311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B1B02-ADC8-483B-8D5C-CAAD2C5C78DF}">
      <dsp:nvSpPr>
        <dsp:cNvPr id="0" name=""/>
        <dsp:cNvSpPr/>
      </dsp:nvSpPr>
      <dsp:spPr>
        <a:xfrm>
          <a:off x="4352331" y="839156"/>
          <a:ext cx="103924" cy="195377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A1DA0-F4D9-4368-AD55-54B44CA5FB73}">
      <dsp:nvSpPr>
        <dsp:cNvPr id="0" name=""/>
        <dsp:cNvSpPr/>
      </dsp:nvSpPr>
      <dsp:spPr>
        <a:xfrm>
          <a:off x="2821503" y="455190"/>
          <a:ext cx="919901" cy="9199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97" tIns="35697" rIns="35697" bIns="35697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956219" y="589906"/>
        <a:ext cx="650469" cy="650469"/>
      </dsp:txXfrm>
    </dsp:sp>
    <dsp:sp modelId="{D354DCFD-E132-4247-9BC7-4A1DEAB148C2}">
      <dsp:nvSpPr>
        <dsp:cNvPr id="0" name=""/>
        <dsp:cNvSpPr/>
      </dsp:nvSpPr>
      <dsp:spPr>
        <a:xfrm>
          <a:off x="2264799" y="1540683"/>
          <a:ext cx="20333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90" tIns="165100" rIns="1603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Volume</a:t>
          </a:r>
          <a:r>
            <a:rPr lang="en-US" sz="1100" kern="1200" dirty="0"/>
            <a:t>: The sheer volume of publications and the complexity of citation networks make it difficult to process and analyze data efficiently.</a:t>
          </a:r>
        </a:p>
      </dsp:txBody>
      <dsp:txXfrm>
        <a:off x="2264799" y="1933803"/>
        <a:ext cx="2033311" cy="1572480"/>
      </dsp:txXfrm>
    </dsp:sp>
    <dsp:sp modelId="{963B7663-876E-4754-9673-0EFF1983E487}">
      <dsp:nvSpPr>
        <dsp:cNvPr id="0" name=""/>
        <dsp:cNvSpPr/>
      </dsp:nvSpPr>
      <dsp:spPr>
        <a:xfrm>
          <a:off x="4524033" y="915130"/>
          <a:ext cx="2033311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87C9C-8AC4-4E95-BA68-F03CCC74D065}">
      <dsp:nvSpPr>
        <dsp:cNvPr id="0" name=""/>
        <dsp:cNvSpPr/>
      </dsp:nvSpPr>
      <dsp:spPr>
        <a:xfrm>
          <a:off x="6611566" y="839177"/>
          <a:ext cx="103924" cy="195399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D7781-CEE2-4A3E-9F6F-4F284928984F}">
      <dsp:nvSpPr>
        <dsp:cNvPr id="0" name=""/>
        <dsp:cNvSpPr/>
      </dsp:nvSpPr>
      <dsp:spPr>
        <a:xfrm>
          <a:off x="5080738" y="455215"/>
          <a:ext cx="919901" cy="9199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97" tIns="35697" rIns="35697" bIns="35697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215454" y="589931"/>
        <a:ext cx="650469" cy="650469"/>
      </dsp:txXfrm>
    </dsp:sp>
    <dsp:sp modelId="{E9E9827D-9ACE-4591-8AC2-B0015685DFB1}">
      <dsp:nvSpPr>
        <dsp:cNvPr id="0" name=""/>
        <dsp:cNvSpPr/>
      </dsp:nvSpPr>
      <dsp:spPr>
        <a:xfrm>
          <a:off x="4524033" y="1540742"/>
          <a:ext cx="20333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90" tIns="165100" rIns="1603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Scalability: </a:t>
          </a:r>
          <a:r>
            <a:rPr lang="en-US" sz="1100" kern="1200"/>
            <a:t>Ensuring that our detection methods can scale with the growth of academic publications is crucial.</a:t>
          </a:r>
        </a:p>
      </dsp:txBody>
      <dsp:txXfrm>
        <a:off x="4524033" y="1933862"/>
        <a:ext cx="2033311" cy="1572480"/>
      </dsp:txXfrm>
    </dsp:sp>
    <dsp:sp modelId="{BAA24A6D-C44E-473F-828A-A02B9EC1E6E8}">
      <dsp:nvSpPr>
        <dsp:cNvPr id="0" name=""/>
        <dsp:cNvSpPr/>
      </dsp:nvSpPr>
      <dsp:spPr>
        <a:xfrm>
          <a:off x="6879199" y="915130"/>
          <a:ext cx="1016655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0661A-C2EE-4156-84E2-80649C7AAB76}">
      <dsp:nvSpPr>
        <dsp:cNvPr id="0" name=""/>
        <dsp:cNvSpPr/>
      </dsp:nvSpPr>
      <dsp:spPr>
        <a:xfrm>
          <a:off x="7435904" y="455215"/>
          <a:ext cx="919901" cy="9199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97" tIns="35697" rIns="35697" bIns="35697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570620" y="589931"/>
        <a:ext cx="650469" cy="650469"/>
      </dsp:txXfrm>
    </dsp:sp>
    <dsp:sp modelId="{1B8487E9-4915-4F99-ACF9-E8F980BACC28}">
      <dsp:nvSpPr>
        <dsp:cNvPr id="0" name=""/>
        <dsp:cNvSpPr/>
      </dsp:nvSpPr>
      <dsp:spPr>
        <a:xfrm>
          <a:off x="6783268" y="1540742"/>
          <a:ext cx="222517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90" tIns="165100" rIns="1603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Distinguishing Anomalies: </a:t>
          </a:r>
          <a:r>
            <a:rPr lang="en-US" sz="1100" kern="1200"/>
            <a:t>Differentiating between legitimate citation behaviors (such as self-citations or collaborative citation clusters) and true anomalies requires sophisticated techniques to avoid false positives and ensure accuracy.</a:t>
          </a:r>
        </a:p>
      </dsp:txBody>
      <dsp:txXfrm>
        <a:off x="6783268" y="1933862"/>
        <a:ext cx="2225174" cy="157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B5BA-5E22-4F19-B96E-DDF73F421471}">
      <dsp:nvSpPr>
        <dsp:cNvPr id="0" name=""/>
        <dsp:cNvSpPr/>
      </dsp:nvSpPr>
      <dsp:spPr>
        <a:xfrm>
          <a:off x="5841613" y="755982"/>
          <a:ext cx="2002579" cy="20029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23588-FD1A-4324-863D-8EB566F1C7F3}">
      <dsp:nvSpPr>
        <dsp:cNvPr id="0" name=""/>
        <dsp:cNvSpPr/>
      </dsp:nvSpPr>
      <dsp:spPr>
        <a:xfrm>
          <a:off x="5908104" y="822759"/>
          <a:ext cx="1869595" cy="18693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Application Enhancements: </a:t>
          </a:r>
          <a:r>
            <a:rPr lang="en-US" sz="1100" kern="1200" dirty="0"/>
            <a:t>Focused on improving real-time analysis capabilities, fostering timely responses in critical applications across industries.</a:t>
          </a:r>
        </a:p>
      </dsp:txBody>
      <dsp:txXfrm>
        <a:off x="6175376" y="1089866"/>
        <a:ext cx="1335052" cy="1335182"/>
      </dsp:txXfrm>
    </dsp:sp>
    <dsp:sp modelId="{621F24C0-29F6-4ACE-A6E6-E98858627B0F}">
      <dsp:nvSpPr>
        <dsp:cNvPr id="0" name=""/>
        <dsp:cNvSpPr/>
      </dsp:nvSpPr>
      <dsp:spPr>
        <a:xfrm rot="2700000">
          <a:off x="3774301" y="758403"/>
          <a:ext cx="1997756" cy="1997756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C1516-0FDA-4DA9-9084-A91954F9D6C0}">
      <dsp:nvSpPr>
        <dsp:cNvPr id="0" name=""/>
        <dsp:cNvSpPr/>
      </dsp:nvSpPr>
      <dsp:spPr>
        <a:xfrm>
          <a:off x="3838381" y="822759"/>
          <a:ext cx="1869595" cy="18693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Objective Clarity: </a:t>
          </a:r>
          <a:r>
            <a:rPr lang="en-US" sz="1100" kern="1200"/>
            <a:t>The primary objective is enhancing detection accuracy while accommodating diverse graph structures and sizes seamlessly.</a:t>
          </a:r>
        </a:p>
      </dsp:txBody>
      <dsp:txXfrm>
        <a:off x="4105653" y="1089866"/>
        <a:ext cx="1335052" cy="1335182"/>
      </dsp:txXfrm>
    </dsp:sp>
    <dsp:sp modelId="{5F786072-5564-4BB8-B41A-9983B4C7BF79}">
      <dsp:nvSpPr>
        <dsp:cNvPr id="0" name=""/>
        <dsp:cNvSpPr/>
      </dsp:nvSpPr>
      <dsp:spPr>
        <a:xfrm rot="2700000">
          <a:off x="1704578" y="758403"/>
          <a:ext cx="1997756" cy="1997756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CE35A-172F-4C56-B5CD-7F7D9A26C824}">
      <dsp:nvSpPr>
        <dsp:cNvPr id="0" name=""/>
        <dsp:cNvSpPr/>
      </dsp:nvSpPr>
      <dsp:spPr>
        <a:xfrm>
          <a:off x="1768658" y="822759"/>
          <a:ext cx="1869595" cy="18693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Motivational Framework: </a:t>
          </a:r>
          <a:r>
            <a:rPr lang="en-US" sz="1100" kern="1200" dirty="0"/>
            <a:t>Graph diffusion models offer a robust mechanism to capture complex relationships, essential for effective anomaly detection.</a:t>
          </a:r>
        </a:p>
      </dsp:txBody>
      <dsp:txXfrm>
        <a:off x="2035929" y="1089866"/>
        <a:ext cx="1335052" cy="1335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C9E72-6517-4904-882D-B7986BE29DC6}">
      <dsp:nvSpPr>
        <dsp:cNvPr id="0" name=""/>
        <dsp:cNvSpPr/>
      </dsp:nvSpPr>
      <dsp:spPr>
        <a:xfrm>
          <a:off x="0" y="2367109"/>
          <a:ext cx="8195871" cy="7769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Anomaly Detection Workflow: </a:t>
          </a:r>
          <a:r>
            <a:rPr lang="en-US" sz="1800" kern="1200"/>
            <a:t>Implemented a structured workflow blending graph autoencoders with diffusion models to systematically identify and analyze anomalies.</a:t>
          </a:r>
        </a:p>
      </dsp:txBody>
      <dsp:txXfrm>
        <a:off x="0" y="2367109"/>
        <a:ext cx="8195871" cy="776938"/>
      </dsp:txXfrm>
    </dsp:sp>
    <dsp:sp modelId="{B56F1CB6-3057-4A35-8184-8C1E82D35DB3}">
      <dsp:nvSpPr>
        <dsp:cNvPr id="0" name=""/>
        <dsp:cNvSpPr/>
      </dsp:nvSpPr>
      <dsp:spPr>
        <a:xfrm rot="10800000">
          <a:off x="0" y="1183832"/>
          <a:ext cx="8195871" cy="1194931"/>
        </a:xfrm>
        <a:prstGeom prst="upArrowCallou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Graph Construction: </a:t>
          </a:r>
          <a:r>
            <a:rPr lang="en-US" sz="1800" kern="1200"/>
            <a:t>Constructed directed and undirected graphs reflecting relationships, emphasizing edge weights and node attributes for accurate analyses.</a:t>
          </a:r>
        </a:p>
      </dsp:txBody>
      <dsp:txXfrm rot="10800000">
        <a:off x="0" y="1183832"/>
        <a:ext cx="8195871" cy="776430"/>
      </dsp:txXfrm>
    </dsp:sp>
    <dsp:sp modelId="{0423509A-21D6-4B03-B341-B25B11E27332}">
      <dsp:nvSpPr>
        <dsp:cNvPr id="0" name=""/>
        <dsp:cNvSpPr/>
      </dsp:nvSpPr>
      <dsp:spPr>
        <a:xfrm rot="10800000">
          <a:off x="0" y="555"/>
          <a:ext cx="8195871" cy="1194931"/>
        </a:xfrm>
        <a:prstGeom prst="upArrowCallou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Dataset Preparation: </a:t>
          </a:r>
          <a:r>
            <a:rPr lang="en-US" sz="1800" kern="1200"/>
            <a:t>Data collection involved identifying relevant graphs and pre-processing steps such as normalization and feature selection.</a:t>
          </a:r>
        </a:p>
      </dsp:txBody>
      <dsp:txXfrm rot="10800000">
        <a:off x="0" y="555"/>
        <a:ext cx="8195871" cy="7764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BB2A6-1FE3-4D9D-80E4-24E0248D2308}">
      <dsp:nvSpPr>
        <dsp:cNvPr id="0" name=""/>
        <dsp:cNvSpPr/>
      </dsp:nvSpPr>
      <dsp:spPr>
        <a:xfrm>
          <a:off x="575999" y="515160"/>
          <a:ext cx="1647000" cy="164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828C8-F8A9-4D0F-8E6A-F35785A53ECD}">
      <dsp:nvSpPr>
        <dsp:cNvPr id="0" name=""/>
        <dsp:cNvSpPr/>
      </dsp:nvSpPr>
      <dsp:spPr>
        <a:xfrm>
          <a:off x="926999" y="866160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8266D-1DDD-444C-851A-99227423E24F}">
      <dsp:nvSpPr>
        <dsp:cNvPr id="0" name=""/>
        <dsp:cNvSpPr/>
      </dsp:nvSpPr>
      <dsp:spPr>
        <a:xfrm>
          <a:off x="49499" y="267516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Improved Accuracy: </a:t>
          </a:r>
          <a:r>
            <a:rPr lang="en-US" sz="1100" kern="1200" dirty="0"/>
            <a:t>Experiments demonstrate a notable increase in anomaly detection accuracy, surpassing traditional models across diverse datasets.</a:t>
          </a:r>
        </a:p>
      </dsp:txBody>
      <dsp:txXfrm>
        <a:off x="49499" y="2675160"/>
        <a:ext cx="2700000" cy="787500"/>
      </dsp:txXfrm>
    </dsp:sp>
    <dsp:sp modelId="{71C82AC8-8738-4FB3-A55F-5DDFC4EDCF5B}">
      <dsp:nvSpPr>
        <dsp:cNvPr id="0" name=""/>
        <dsp:cNvSpPr/>
      </dsp:nvSpPr>
      <dsp:spPr>
        <a:xfrm>
          <a:off x="3748499" y="515160"/>
          <a:ext cx="1647000" cy="164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E44DF-547E-4979-A4FD-6358A340912B}">
      <dsp:nvSpPr>
        <dsp:cNvPr id="0" name=""/>
        <dsp:cNvSpPr/>
      </dsp:nvSpPr>
      <dsp:spPr>
        <a:xfrm>
          <a:off x="4099499" y="866160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628D6-9100-46EE-BFDD-E68F0B06BD7C}">
      <dsp:nvSpPr>
        <dsp:cNvPr id="0" name=""/>
        <dsp:cNvSpPr/>
      </dsp:nvSpPr>
      <dsp:spPr>
        <a:xfrm>
          <a:off x="3221999" y="267516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Enhanced Robustness: </a:t>
          </a:r>
          <a:r>
            <a:rPr lang="en-US" sz="1100" kern="1200" dirty="0"/>
            <a:t>The approach showcases improved robustness against false positives, effectively adapting to complex and varying graph structures.</a:t>
          </a:r>
        </a:p>
      </dsp:txBody>
      <dsp:txXfrm>
        <a:off x="3221999" y="2675160"/>
        <a:ext cx="2700000" cy="787500"/>
      </dsp:txXfrm>
    </dsp:sp>
    <dsp:sp modelId="{A5DA7DCF-8CE7-42B3-A3A0-B6FE275DC194}">
      <dsp:nvSpPr>
        <dsp:cNvPr id="0" name=""/>
        <dsp:cNvSpPr/>
      </dsp:nvSpPr>
      <dsp:spPr>
        <a:xfrm>
          <a:off x="6920999" y="515160"/>
          <a:ext cx="1647000" cy="164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D8E2F-D6C9-4C46-96AD-F4AB14A67977}">
      <dsp:nvSpPr>
        <dsp:cNvPr id="0" name=""/>
        <dsp:cNvSpPr/>
      </dsp:nvSpPr>
      <dsp:spPr>
        <a:xfrm>
          <a:off x="7271999" y="866160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55692-1736-460F-8AFE-411D2F7D2AE4}">
      <dsp:nvSpPr>
        <dsp:cNvPr id="0" name=""/>
        <dsp:cNvSpPr/>
      </dsp:nvSpPr>
      <dsp:spPr>
        <a:xfrm>
          <a:off x="6394499" y="267516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Real-World Impact: </a:t>
          </a:r>
          <a:r>
            <a:rPr lang="en-US" sz="1100" kern="1200"/>
            <a:t>Findings indicate substantial implications for real-world applications, enhancing reliability in critical systems and processes.</a:t>
          </a:r>
        </a:p>
      </dsp:txBody>
      <dsp:txXfrm>
        <a:off x="6394499" y="2675160"/>
        <a:ext cx="2700000" cy="787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031BD-2427-4E56-AACA-FFF8F125C0CC}">
      <dsp:nvSpPr>
        <dsp:cNvPr id="0" name=""/>
        <dsp:cNvSpPr/>
      </dsp:nvSpPr>
      <dsp:spPr>
        <a:xfrm>
          <a:off x="575999" y="506832"/>
          <a:ext cx="1647000" cy="164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7C337-8051-49EC-82DD-BF4A08ACBF1C}">
      <dsp:nvSpPr>
        <dsp:cNvPr id="0" name=""/>
        <dsp:cNvSpPr/>
      </dsp:nvSpPr>
      <dsp:spPr>
        <a:xfrm>
          <a:off x="926999" y="857832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B9CB7-BD00-4202-8650-628B53313C19}">
      <dsp:nvSpPr>
        <dsp:cNvPr id="0" name=""/>
        <dsp:cNvSpPr/>
      </dsp:nvSpPr>
      <dsp:spPr>
        <a:xfrm>
          <a:off x="49499" y="2666832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Advantages Over Existing Methods: </a:t>
          </a:r>
          <a:r>
            <a:rPr lang="en-US" sz="1100" kern="1200"/>
            <a:t>Proposed approach utilizes complex relationships, leading to higher accuracy and lower false positive rates.</a:t>
          </a:r>
        </a:p>
      </dsp:txBody>
      <dsp:txXfrm>
        <a:off x="49499" y="2666832"/>
        <a:ext cx="2700000" cy="787500"/>
      </dsp:txXfrm>
    </dsp:sp>
    <dsp:sp modelId="{6EC55BA6-CFD0-4421-9B0B-6AF45E5C6384}">
      <dsp:nvSpPr>
        <dsp:cNvPr id="0" name=""/>
        <dsp:cNvSpPr/>
      </dsp:nvSpPr>
      <dsp:spPr>
        <a:xfrm>
          <a:off x="3748499" y="506832"/>
          <a:ext cx="1647000" cy="164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947C1-F088-4CD2-9658-D8F9D8B8F836}">
      <dsp:nvSpPr>
        <dsp:cNvPr id="0" name=""/>
        <dsp:cNvSpPr/>
      </dsp:nvSpPr>
      <dsp:spPr>
        <a:xfrm>
          <a:off x="4099499" y="857832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6C068-CC14-4F96-9B44-A699A60D27A7}">
      <dsp:nvSpPr>
        <dsp:cNvPr id="0" name=""/>
        <dsp:cNvSpPr/>
      </dsp:nvSpPr>
      <dsp:spPr>
        <a:xfrm>
          <a:off x="3221999" y="2666832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Cross-Domain Applications: </a:t>
          </a:r>
          <a:r>
            <a:rPr lang="en-US" sz="1100" kern="1200"/>
            <a:t>Potential applications include cyber security, fraud detection, healthcare monitoring, and smart city management.</a:t>
          </a:r>
        </a:p>
      </dsp:txBody>
      <dsp:txXfrm>
        <a:off x="3221999" y="2666832"/>
        <a:ext cx="2700000" cy="787500"/>
      </dsp:txXfrm>
    </dsp:sp>
    <dsp:sp modelId="{3222E6C8-D286-4011-A4A7-5D2962BB9EC8}">
      <dsp:nvSpPr>
        <dsp:cNvPr id="0" name=""/>
        <dsp:cNvSpPr/>
      </dsp:nvSpPr>
      <dsp:spPr>
        <a:xfrm>
          <a:off x="6920999" y="506832"/>
          <a:ext cx="1647000" cy="164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9F233-0AA4-4395-8328-E1F47F97DE69}">
      <dsp:nvSpPr>
        <dsp:cNvPr id="0" name=""/>
        <dsp:cNvSpPr/>
      </dsp:nvSpPr>
      <dsp:spPr>
        <a:xfrm>
          <a:off x="7271999" y="857832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228D8-12A9-479D-AA38-23086B6AB9D5}">
      <dsp:nvSpPr>
        <dsp:cNvPr id="0" name=""/>
        <dsp:cNvSpPr/>
      </dsp:nvSpPr>
      <dsp:spPr>
        <a:xfrm>
          <a:off x="6394499" y="2666832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Scalability Benefits: </a:t>
          </a:r>
          <a:r>
            <a:rPr lang="en-US" sz="1100" kern="1200"/>
            <a:t>The model effectively handles large-scale datasets, maintaining performance across various graph structures and sizes.</a:t>
          </a:r>
        </a:p>
      </dsp:txBody>
      <dsp:txXfrm>
        <a:off x="6394499" y="2666832"/>
        <a:ext cx="2700000" cy="787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339A4-D72B-4B45-B0E3-82CF411AED0E}">
      <dsp:nvSpPr>
        <dsp:cNvPr id="0" name=""/>
        <dsp:cNvSpPr/>
      </dsp:nvSpPr>
      <dsp:spPr>
        <a:xfrm>
          <a:off x="575999" y="403590"/>
          <a:ext cx="1647000" cy="164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58AAA-960B-406A-851E-466D6DAB5A8B}">
      <dsp:nvSpPr>
        <dsp:cNvPr id="0" name=""/>
        <dsp:cNvSpPr/>
      </dsp:nvSpPr>
      <dsp:spPr>
        <a:xfrm>
          <a:off x="926999" y="754590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AE5D-D2EE-4852-B3C2-F4C32F8BD250}">
      <dsp:nvSpPr>
        <dsp:cNvPr id="0" name=""/>
        <dsp:cNvSpPr/>
      </dsp:nvSpPr>
      <dsp:spPr>
        <a:xfrm>
          <a:off x="49499" y="256359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Algorithmic Enhancements: </a:t>
          </a:r>
          <a:r>
            <a:rPr lang="en-US" sz="1100" kern="1200"/>
            <a:t>Future iterations could incorporate adaptive algorithms that dynamically adjust to evolving graph structures over time.</a:t>
          </a:r>
        </a:p>
      </dsp:txBody>
      <dsp:txXfrm>
        <a:off x="49499" y="2563590"/>
        <a:ext cx="2700000" cy="787500"/>
      </dsp:txXfrm>
    </dsp:sp>
    <dsp:sp modelId="{D4911494-DA8D-4BA2-BAE7-13BFB7D176DE}">
      <dsp:nvSpPr>
        <dsp:cNvPr id="0" name=""/>
        <dsp:cNvSpPr/>
      </dsp:nvSpPr>
      <dsp:spPr>
        <a:xfrm>
          <a:off x="3748499" y="403590"/>
          <a:ext cx="1647000" cy="164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46FC9-5D05-4B50-BA61-3FDD0C20E358}">
      <dsp:nvSpPr>
        <dsp:cNvPr id="0" name=""/>
        <dsp:cNvSpPr/>
      </dsp:nvSpPr>
      <dsp:spPr>
        <a:xfrm>
          <a:off x="4099499" y="754590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C724C-9E88-4EFB-A5C8-30E2B6EB2587}">
      <dsp:nvSpPr>
        <dsp:cNvPr id="0" name=""/>
        <dsp:cNvSpPr/>
      </dsp:nvSpPr>
      <dsp:spPr>
        <a:xfrm>
          <a:off x="3221999" y="256359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Integrating Multi-Modal Data: </a:t>
          </a:r>
          <a:r>
            <a:rPr lang="en-US" sz="1100" kern="1200"/>
            <a:t>Exploring the fusion of multi-modal data sources can enrich anomaly detection insights and improve model robustness.</a:t>
          </a:r>
        </a:p>
      </dsp:txBody>
      <dsp:txXfrm>
        <a:off x="3221999" y="2563590"/>
        <a:ext cx="2700000" cy="787500"/>
      </dsp:txXfrm>
    </dsp:sp>
    <dsp:sp modelId="{8E0B79A6-10A4-46EF-8DDC-1C8359ACE3C7}">
      <dsp:nvSpPr>
        <dsp:cNvPr id="0" name=""/>
        <dsp:cNvSpPr/>
      </dsp:nvSpPr>
      <dsp:spPr>
        <a:xfrm>
          <a:off x="6920999" y="403590"/>
          <a:ext cx="1647000" cy="164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E40AD-ADD6-4EBE-A00B-313C7ACCE524}">
      <dsp:nvSpPr>
        <dsp:cNvPr id="0" name=""/>
        <dsp:cNvSpPr/>
      </dsp:nvSpPr>
      <dsp:spPr>
        <a:xfrm>
          <a:off x="7271999" y="754590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F1E54-B086-4297-8427-440EB180ED0B}">
      <dsp:nvSpPr>
        <dsp:cNvPr id="0" name=""/>
        <dsp:cNvSpPr/>
      </dsp:nvSpPr>
      <dsp:spPr>
        <a:xfrm>
          <a:off x="6394499" y="256359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User Interaction Interfaces: </a:t>
          </a:r>
          <a:r>
            <a:rPr lang="en-US" sz="1100" kern="1200"/>
            <a:t>Enhancing user interfaces for visualizations may facilitate better interpretation of detected anomalies, boosting usability in applications.</a:t>
          </a:r>
        </a:p>
      </dsp:txBody>
      <dsp:txXfrm>
        <a:off x="6394499" y="2563590"/>
        <a:ext cx="2700000" cy="787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52BB1-60DE-4E71-9064-76C55D5C43D0}">
      <dsp:nvSpPr>
        <dsp:cNvPr id="0" name=""/>
        <dsp:cNvSpPr/>
      </dsp:nvSpPr>
      <dsp:spPr>
        <a:xfrm>
          <a:off x="0" y="0"/>
          <a:ext cx="2464593" cy="313267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Project Summary: </a:t>
          </a:r>
          <a:r>
            <a:rPr lang="en-US" sz="1400" kern="1200"/>
            <a:t>The study successfully integrates graph diffusion models with innovative methodologies for advancing anomaly detection accuracy.</a:t>
          </a:r>
        </a:p>
      </dsp:txBody>
      <dsp:txXfrm>
        <a:off x="0" y="1190415"/>
        <a:ext cx="2464593" cy="1879603"/>
      </dsp:txXfrm>
    </dsp:sp>
    <dsp:sp modelId="{2FD8F4DF-7550-479B-805C-D670C25D1E7A}">
      <dsp:nvSpPr>
        <dsp:cNvPr id="0" name=""/>
        <dsp:cNvSpPr/>
      </dsp:nvSpPr>
      <dsp:spPr>
        <a:xfrm>
          <a:off x="762395" y="313267"/>
          <a:ext cx="939801" cy="9398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1" tIns="12700" rIns="73271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1</a:t>
          </a:r>
        </a:p>
      </dsp:txBody>
      <dsp:txXfrm>
        <a:off x="900026" y="450898"/>
        <a:ext cx="664539" cy="664539"/>
      </dsp:txXfrm>
    </dsp:sp>
    <dsp:sp modelId="{89155E22-763D-4B89-8E82-37DCB423F201}">
      <dsp:nvSpPr>
        <dsp:cNvPr id="0" name=""/>
        <dsp:cNvSpPr/>
      </dsp:nvSpPr>
      <dsp:spPr>
        <a:xfrm>
          <a:off x="0" y="3132601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24539-FFAD-48C1-9F56-FE24B2427CA1}">
      <dsp:nvSpPr>
        <dsp:cNvPr id="0" name=""/>
        <dsp:cNvSpPr/>
      </dsp:nvSpPr>
      <dsp:spPr>
        <a:xfrm>
          <a:off x="2711053" y="0"/>
          <a:ext cx="2464593" cy="313267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Significance of Findings: </a:t>
          </a:r>
          <a:r>
            <a:rPr lang="en-US" sz="1400" kern="1200"/>
            <a:t>Results reveal marked improvements in reliability, potentially transforming approaches to anomaly detection in various sectors.</a:t>
          </a:r>
        </a:p>
      </dsp:txBody>
      <dsp:txXfrm>
        <a:off x="2711053" y="1190415"/>
        <a:ext cx="2464593" cy="1879603"/>
      </dsp:txXfrm>
    </dsp:sp>
    <dsp:sp modelId="{2A073E21-3CEE-4FB9-A0D3-897A958C9E25}">
      <dsp:nvSpPr>
        <dsp:cNvPr id="0" name=""/>
        <dsp:cNvSpPr/>
      </dsp:nvSpPr>
      <dsp:spPr>
        <a:xfrm>
          <a:off x="3473449" y="313267"/>
          <a:ext cx="939801" cy="9398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1" tIns="12700" rIns="73271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2</a:t>
          </a:r>
        </a:p>
      </dsp:txBody>
      <dsp:txXfrm>
        <a:off x="3611080" y="450898"/>
        <a:ext cx="664539" cy="664539"/>
      </dsp:txXfrm>
    </dsp:sp>
    <dsp:sp modelId="{A1B8876C-5C6D-4F0B-B358-A7BA033E430E}">
      <dsp:nvSpPr>
        <dsp:cNvPr id="0" name=""/>
        <dsp:cNvSpPr/>
      </dsp:nvSpPr>
      <dsp:spPr>
        <a:xfrm>
          <a:off x="2711053" y="3132601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9E755-C031-4250-BEDB-F83233F00709}">
      <dsp:nvSpPr>
        <dsp:cNvPr id="0" name=""/>
        <dsp:cNvSpPr/>
      </dsp:nvSpPr>
      <dsp:spPr>
        <a:xfrm>
          <a:off x="5422106" y="0"/>
          <a:ext cx="2464593" cy="313267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Future Implications: </a:t>
          </a:r>
          <a:r>
            <a:rPr lang="en-US" sz="1400" kern="1200"/>
            <a:t>The project's advancements could lead to significant technological progress in securing critical infrastructures globally.</a:t>
          </a:r>
        </a:p>
      </dsp:txBody>
      <dsp:txXfrm>
        <a:off x="5422106" y="1190415"/>
        <a:ext cx="2464593" cy="1879603"/>
      </dsp:txXfrm>
    </dsp:sp>
    <dsp:sp modelId="{BF995E98-0093-4E02-9D09-66EE9CBCDB9C}">
      <dsp:nvSpPr>
        <dsp:cNvPr id="0" name=""/>
        <dsp:cNvSpPr/>
      </dsp:nvSpPr>
      <dsp:spPr>
        <a:xfrm>
          <a:off x="6184502" y="313267"/>
          <a:ext cx="939801" cy="9398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1" tIns="12700" rIns="73271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3</a:t>
          </a:r>
        </a:p>
      </dsp:txBody>
      <dsp:txXfrm>
        <a:off x="6322133" y="450898"/>
        <a:ext cx="664539" cy="664539"/>
      </dsp:txXfrm>
    </dsp:sp>
    <dsp:sp modelId="{5CED84A5-15DE-42ED-984C-1D54FD107CAD}">
      <dsp:nvSpPr>
        <dsp:cNvPr id="0" name=""/>
        <dsp:cNvSpPr/>
      </dsp:nvSpPr>
      <dsp:spPr>
        <a:xfrm>
          <a:off x="5422106" y="3132601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244FE06-922B-490C-BF96-599BC65F2AC7}" type="datetimeFigureOut">
              <a:rPr lang="he-IL" smtClean="0"/>
              <a:t>כ"ב/אב/תשפ"ד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FDF96CE-588E-478F-A4E5-FB63E4D863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227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062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methodology involves several key steps: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Graph Autoencoder Overview:</a:t>
            </a:r>
            <a:br>
              <a:rPr lang="en-US" dirty="0"/>
            </a:br>
            <a:r>
              <a:rPr lang="en-US" dirty="0"/>
              <a:t>We use graph autoencoders, which transform complex graph structures into simpler latent representations through encoding and decoding.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Encoding Heterogeneous Graphs:</a:t>
            </a:r>
            <a:br>
              <a:rPr lang="en-US" dirty="0"/>
            </a:br>
            <a:r>
              <a:rPr lang="en-US" dirty="0"/>
              <a:t>During encoding, we capture diverse node features and relationships, which allows us to effectively aggregate different types of data.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Diffusion in Latent Space:</a:t>
            </a:r>
            <a:br>
              <a:rPr lang="en-US" dirty="0"/>
            </a:br>
            <a:r>
              <a:rPr lang="en-US" dirty="0"/>
              <a:t>By adding and reversing noise in the latent space, we enhance the robustness of our model, improving its ability to detect anomalies.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Timestamp Generation:</a:t>
            </a:r>
            <a:br>
              <a:rPr lang="en-US" dirty="0"/>
            </a:br>
            <a:r>
              <a:rPr lang="en-US" dirty="0"/>
              <a:t>We generate timestamps to maintain the temporal context within the latent representations, ensuring accurate analysis over time.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Diffusion Model Application:</a:t>
            </a:r>
            <a:br>
              <a:rPr lang="en-US" dirty="0"/>
            </a:br>
            <a:r>
              <a:rPr lang="en-US" dirty="0"/>
              <a:t>Finally, the diffusion model uses these latent representations to detect anomalies, applying techniques that boost the model's detection accuracy.</a:t>
            </a:r>
          </a:p>
          <a:p>
            <a:pPr algn="l"/>
            <a:r>
              <a:rPr lang="en-US" dirty="0"/>
              <a:t>This methodology combines several advanced techniques to improve the effectiveness of anomaly detection."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080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84DD-4FE6-2AD3-CF0D-BDD8496C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8199F0C-BC97-F2D5-D08B-EA6080F034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08CA1-4A30-4636-BD34-AD36897CBEBE}" type="slidenum">
              <a:rPr lang="en-US" altLang="en-IL"/>
              <a:pPr/>
              <a:t>12</a:t>
            </a:fld>
            <a:endParaRPr lang="en-US" altLang="en-IL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55D32A9A-C2C1-0F49-D9BE-8EC703DAAD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A4C677C9-5328-D510-2B85-9780961F4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"This slide visualizes the overall process of anomaly detection using synthetic nodes, graph autoencoders, and diffusion techniques.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Data and Pre-processing:</a:t>
            </a:r>
            <a:r>
              <a:rPr lang="en-US" dirty="0"/>
              <a:t> We start with data collection and pre-processing, where we prepare the dataset and generate synthetic nodes with features like node features, timestamps, and labels.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Graph Autoencoder:</a:t>
            </a:r>
            <a:r>
              <a:rPr lang="en-US" dirty="0"/>
              <a:t> The input graph is fed into a graph autoencoder, which encodes the graph structure and node features into a latent space. The autoencoder also generates timestamps, maintaining temporal context in the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Diffusion Techniques:</a:t>
            </a:r>
            <a:r>
              <a:rPr lang="en-US" dirty="0"/>
              <a:t> The encoded data is then processed through a diffusion model, which refines the latent space, making the detection of anomalies more robust.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Output and Analysis:</a:t>
            </a:r>
            <a:r>
              <a:rPr lang="en-US" dirty="0"/>
              <a:t> Finally, the processed data is analyzed, and the results are used to identify and understand anomalies in the graph.</a:t>
            </a:r>
          </a:p>
          <a:p>
            <a:pPr algn="l"/>
            <a:r>
              <a:rPr lang="en-US" dirty="0"/>
              <a:t>This process integrates several advanced techniques to enhance the accuracy and reliability of anomaly detection."</a:t>
            </a:r>
          </a:p>
        </p:txBody>
      </p:sp>
    </p:spTree>
    <p:extLst>
      <p:ext uri="{BB962C8B-B14F-4D97-AF65-F5344CB8AC3E}">
        <p14:creationId xmlns:p14="http://schemas.microsoft.com/office/powerpoint/2010/main" val="3402142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results show three main points: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Improved Accuracy:</a:t>
            </a:r>
            <a:br>
              <a:rPr lang="en-US" dirty="0"/>
            </a:br>
            <a:r>
              <a:rPr lang="en-US" dirty="0"/>
              <a:t>We saw a big boost in accuracy, better than traditional models across different datasets.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Enhanced Robustness:</a:t>
            </a:r>
            <a:br>
              <a:rPr lang="en-US" dirty="0"/>
            </a:br>
            <a:r>
              <a:rPr lang="en-US" dirty="0"/>
              <a:t>Our approach is more robust, with fewer false positives and better handling of complex graphs.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Real-World Impact:</a:t>
            </a:r>
            <a:br>
              <a:rPr lang="en-US" dirty="0"/>
            </a:br>
            <a:r>
              <a:rPr lang="en-US" dirty="0"/>
              <a:t>These results mean our method can make systems more reliable in real-world applications.</a:t>
            </a:r>
          </a:p>
          <a:p>
            <a:pPr algn="l"/>
            <a:r>
              <a:rPr lang="en-US" dirty="0"/>
              <a:t>Overall, our approach clearly improves citations detection."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253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discussion focuses on three key points: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Advantages Over Existing Methods:</a:t>
            </a:r>
            <a:br>
              <a:rPr lang="en-US" dirty="0"/>
            </a:br>
            <a:r>
              <a:rPr lang="en-US" dirty="0"/>
              <a:t>Our approach uses complex relationships, which leads to higher accuracy and fewer false positives compared to traditional methods.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Cross-Domain Applications:</a:t>
            </a:r>
            <a:br>
              <a:rPr lang="en-US" dirty="0"/>
            </a:br>
            <a:r>
              <a:rPr lang="en-US" dirty="0"/>
              <a:t>This method can be applied across various fields, including cybersecurity, fraud detection, healthcare monitoring, and smart city management.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Scalability Benefits:</a:t>
            </a:r>
            <a:br>
              <a:rPr lang="en-US" dirty="0"/>
            </a:br>
            <a:r>
              <a:rPr lang="en-US" dirty="0"/>
              <a:t>The model handles large datasets effectively, maintaining performance across different graph structures and sizes.</a:t>
            </a:r>
          </a:p>
          <a:p>
            <a:pPr algn="l"/>
            <a:r>
              <a:rPr lang="en-US" dirty="0"/>
              <a:t>These points highlight the strengths and versatility of our approach."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8947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"In the testing and evaluation phase, we focus on three main areas: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Evaluation Metrics:</a:t>
            </a:r>
            <a:br>
              <a:rPr lang="en-US" dirty="0"/>
            </a:br>
            <a:r>
              <a:rPr lang="en-US" dirty="0"/>
              <a:t>We use key metrics like AUROC and AUPRC to measure how well the model classifies anomalies across different datasets.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Performance Comparison:</a:t>
            </a:r>
            <a:br>
              <a:rPr lang="en-US" dirty="0"/>
            </a:br>
            <a:r>
              <a:rPr lang="en-US" dirty="0"/>
              <a:t>We compare our method's efficiency against baseline models to ensure it offers superior anomaly detection.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Dataset Results:</a:t>
            </a:r>
            <a:br>
              <a:rPr lang="en-US" dirty="0"/>
            </a:br>
            <a:r>
              <a:rPr lang="en-US" dirty="0"/>
              <a:t>We analyze results across various datasets to see how different structures impact performance.</a:t>
            </a:r>
          </a:p>
          <a:p>
            <a:pPr algn="l"/>
            <a:r>
              <a:rPr lang="en-US" b="1" dirty="0"/>
              <a:t>Project Success Criteria:</a:t>
            </a:r>
            <a:br>
              <a:rPr lang="en-US" dirty="0"/>
            </a:br>
            <a:r>
              <a:rPr lang="en-US" dirty="0"/>
              <a:t>To be considered successful, the model needs to detect at least 90% of suspected anomalies between graphs. If it falls short, we’ll fine-tune the model and conduct further tests.</a:t>
            </a:r>
          </a:p>
          <a:p>
            <a:pPr algn="l"/>
            <a:r>
              <a:rPr lang="en-US" dirty="0"/>
              <a:t>These steps help us ensure our model is both accurate and reliable."</a:t>
            </a:r>
          </a:p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2776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testing plan covers six key areas: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Generation Similarity Index:</a:t>
            </a:r>
            <a:br>
              <a:rPr lang="en-US" dirty="0"/>
            </a:br>
            <a:r>
              <a:rPr lang="en-US" dirty="0"/>
              <a:t>We’ll test if the generated graphs achieve over 85% similarity to real graphs, ensuring high fidelity in synthetic anomaly generation.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Cross-Validation Performance:</a:t>
            </a:r>
            <a:br>
              <a:rPr lang="en-US" dirty="0"/>
            </a:br>
            <a:r>
              <a:rPr lang="en-US" dirty="0"/>
              <a:t>The model’s performance will be checked across different folds of cross-validation to confirm robustness and generalizability.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Synthetic Data Quality:</a:t>
            </a:r>
            <a:br>
              <a:rPr lang="en-US" dirty="0"/>
            </a:br>
            <a:r>
              <a:rPr lang="en-US" dirty="0"/>
              <a:t>We’ll verify that the synthetic anomaly data closely matches the distribution of real anomaly data using metrics like Jensen-Shannon Divergence.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Statistical Significance:</a:t>
            </a:r>
            <a:br>
              <a:rPr lang="en-US" dirty="0"/>
            </a:br>
            <a:r>
              <a:rPr lang="en-US" dirty="0"/>
              <a:t>We’ll ensure that any improvements in model performance are statistically significant using tests like t-tests or chi-square tests.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Label Imbalance Handling:</a:t>
            </a:r>
            <a:br>
              <a:rPr lang="en-US" dirty="0"/>
            </a:br>
            <a:r>
              <a:rPr lang="en-US" dirty="0"/>
              <a:t>We’ll test the model’s ability to effectively handle label imbalance, making sure performance isn’t negatively impacted.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Anomaly Detection Accuracy:</a:t>
            </a:r>
            <a:br>
              <a:rPr lang="en-US" dirty="0"/>
            </a:br>
            <a:r>
              <a:rPr lang="en-US" dirty="0"/>
              <a:t>Finally, we’ll validate that the anomaly detection algorithm achieves an accuracy greater than 90% in identifying anomalies.</a:t>
            </a:r>
          </a:p>
          <a:p>
            <a:pPr algn="l"/>
            <a:r>
              <a:rPr lang="en-US" dirty="0"/>
              <a:t>Each of these tests is crucial to ensure our model’s reliability and effectiveness."</a:t>
            </a:r>
          </a:p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340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Our future work focuses on three areas: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Algorithmic Enhancements:</a:t>
            </a:r>
            <a:br>
              <a:rPr lang="en-US" dirty="0"/>
            </a:br>
            <a:r>
              <a:rPr lang="en-US" dirty="0"/>
              <a:t>We plan to incorporate adaptive algorithms that can dynamically adjust to changes in graph structures over time, making the system more flexible and responsive.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Integrating Multi-Modal Data:</a:t>
            </a:r>
            <a:br>
              <a:rPr lang="en-US" dirty="0"/>
            </a:br>
            <a:r>
              <a:rPr lang="en-US" dirty="0"/>
              <a:t>We aim to explore the fusion of different data types, which can enrich the insights gained from anomaly detection and improve the robustness of our model.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User Interaction Interfaces:</a:t>
            </a:r>
            <a:br>
              <a:rPr lang="en-US" dirty="0"/>
            </a:br>
            <a:r>
              <a:rPr lang="en-US" dirty="0"/>
              <a:t>Enhancing user interfaces for visualizations will help users better interpret detected anomalies, improving usability in real-world applications.</a:t>
            </a:r>
          </a:p>
          <a:p>
            <a:pPr algn="l"/>
            <a:r>
              <a:rPr lang="en-US" dirty="0"/>
              <a:t>These steps will help us further refine and expand the capabilities of our approach."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6994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"To conclude: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Project Summary:</a:t>
            </a:r>
            <a:br>
              <a:rPr lang="en-US" dirty="0"/>
            </a:br>
            <a:r>
              <a:rPr lang="en-US" dirty="0"/>
              <a:t>Our study successfully integrates graph diffusion models with innovative methodologies, advancing anomaly detection accuracy.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Significance of Findings:</a:t>
            </a:r>
            <a:br>
              <a:rPr lang="en-US" dirty="0"/>
            </a:br>
            <a:r>
              <a:rPr lang="en-US" dirty="0"/>
              <a:t>The results show significant improvements in reliability, which could transform how anomaly detection is approached across various sectors.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Future Implications:</a:t>
            </a:r>
            <a:br>
              <a:rPr lang="en-US" dirty="0"/>
            </a:br>
            <a:r>
              <a:rPr lang="en-US" dirty="0"/>
              <a:t>The advancements made in this project have the potential to lead to significant technological progress, especially in securing critical infrastructures globally.</a:t>
            </a:r>
          </a:p>
          <a:p>
            <a:pPr algn="l"/>
            <a:r>
              <a:rPr lang="en-US" dirty="0"/>
              <a:t>These points summarize the impact and potential of our work."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0679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84DD-4FE6-2AD3-CF0D-BDD8496C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8199F0C-BC97-F2D5-D08B-EA6080F034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08CA1-4A30-4636-BD34-AD36897CBEBE}" type="slidenum">
              <a:rPr lang="en-US" altLang="en-IL"/>
              <a:pPr/>
              <a:t>19</a:t>
            </a:fld>
            <a:endParaRPr lang="en-US" altLang="en-IL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55D32A9A-C2C1-0F49-D9BE-8EC703DAAD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A4C677C9-5328-D510-2B85-9780961F4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"Thank you all for your attention and for joining us today.</a:t>
            </a:r>
          </a:p>
          <a:p>
            <a:pPr algn="l"/>
            <a:r>
              <a:rPr lang="en-US"/>
              <a:t>We are </a:t>
            </a:r>
            <a:r>
              <a:rPr lang="en-US" dirty="0"/>
              <a:t>happy to answer any questions you might have."</a:t>
            </a:r>
          </a:p>
        </p:txBody>
      </p:sp>
    </p:spTree>
    <p:extLst>
      <p:ext uri="{BB962C8B-B14F-4D97-AF65-F5344CB8AC3E}">
        <p14:creationId xmlns:p14="http://schemas.microsoft.com/office/powerpoint/2010/main" val="188421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Today we will talk about anomaly detection on graphs.</a:t>
            </a:r>
          </a:p>
          <a:p>
            <a:pPr algn="l"/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It’s about finding unusual patterns in graph data, which is challenging due to limited and unbalanced data.</a:t>
            </a:r>
          </a:p>
          <a:p>
            <a:pPr algn="l"/>
            <a:r>
              <a:rPr lang="en-US" b="1" dirty="0"/>
              <a:t>Real-World Significance:</a:t>
            </a:r>
            <a:br>
              <a:rPr lang="en-US" dirty="0"/>
            </a:br>
            <a:r>
              <a:rPr lang="en-US" dirty="0"/>
              <a:t>This is crucial for enhancing security, preventing fraud, and maintaining system integrity, especially in sectors like finance and healthcare.</a:t>
            </a:r>
          </a:p>
          <a:p>
            <a:pPr algn="l"/>
            <a:r>
              <a:rPr lang="en-US" b="1" dirty="0"/>
              <a:t>Key Challenges:</a:t>
            </a:r>
            <a:br>
              <a:rPr lang="en-US" dirty="0"/>
            </a:br>
            <a:r>
              <a:rPr lang="en-US" dirty="0"/>
              <a:t>Challenges include handling large datasets, scaling efficiently, and distinguishing real anomalies from normal variations, especially in complex graphs.</a:t>
            </a:r>
          </a:p>
          <a:p>
            <a:pPr algn="l"/>
            <a:r>
              <a:rPr lang="en-US" b="1" dirty="0"/>
              <a:t>Conclusion:</a:t>
            </a:r>
            <a:br>
              <a:rPr lang="en-US" dirty="0"/>
            </a:br>
            <a:r>
              <a:rPr lang="en-US" dirty="0"/>
              <a:t>These challenges can lead to incomplete data and reduced effectiveness in anomaly detection.</a:t>
            </a:r>
          </a:p>
          <a:p>
            <a:pPr algn="l"/>
            <a:r>
              <a:rPr lang="en-US" dirty="0"/>
              <a:t>Now, let’s explore how to address these issues.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19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Now, let's discuss the challenges in anomaly detection using the Cora dataset.</a:t>
            </a:r>
          </a:p>
          <a:p>
            <a:pPr algn="l"/>
            <a:r>
              <a:rPr lang="en-US" b="1" dirty="0"/>
              <a:t>Complexity:</a:t>
            </a:r>
            <a:br>
              <a:rPr lang="en-US" dirty="0"/>
            </a:br>
            <a:r>
              <a:rPr lang="en-US" dirty="0"/>
              <a:t>First, complexity. The Cora dataset has intricate relationships between academic papers. Detecting anomalies is tough because these relationships are complex and intertwined.</a:t>
            </a:r>
          </a:p>
          <a:p>
            <a:pPr algn="l"/>
            <a:r>
              <a:rPr lang="en-US" b="1" dirty="0"/>
              <a:t>Volume:</a:t>
            </a:r>
            <a:br>
              <a:rPr lang="en-US" dirty="0"/>
            </a:br>
            <a:r>
              <a:rPr lang="en-US" dirty="0"/>
              <a:t>Second, volume. The dataset contains a large number of papers and citations, making it challenging to efficiently process and analyze the data for anomalies.</a:t>
            </a:r>
          </a:p>
          <a:p>
            <a:pPr algn="l"/>
            <a:r>
              <a:rPr lang="en-US" b="1" dirty="0"/>
              <a:t>Scalability:</a:t>
            </a:r>
            <a:br>
              <a:rPr lang="en-US" dirty="0"/>
            </a:br>
            <a:r>
              <a:rPr lang="en-US" dirty="0"/>
              <a:t>Third, scalability. As the dataset grows, with more papers and citations, our detection methods need to scale effectively to handle this increasing size.</a:t>
            </a:r>
          </a:p>
          <a:p>
            <a:pPr algn="l"/>
            <a:r>
              <a:rPr lang="en-US" b="1" dirty="0"/>
              <a:t>Detecting  citations:</a:t>
            </a:r>
            <a:br>
              <a:rPr lang="en-US" dirty="0"/>
            </a:br>
            <a:r>
              <a:rPr lang="en-US" dirty="0"/>
              <a:t>Finally, detecting citations. For example, differentiating between common citation patterns and unusual, potentially suspected citations is crucial to avoid false positives.</a:t>
            </a:r>
          </a:p>
          <a:p>
            <a:pPr algn="l"/>
            <a:r>
              <a:rPr lang="en-US" dirty="0"/>
              <a:t>These challenges highlight why anomaly detection in the Cora dataset is both difficult and essential."</a:t>
            </a:r>
          </a:p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4354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2B696-4CDF-5A55-F131-1B02D8A52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767DB1E-F41E-19E2-8F1E-737F67C96A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08CA1-4A30-4636-BD34-AD36897CBEBE}" type="slidenum">
              <a:rPr lang="en-US" altLang="en-IL"/>
              <a:pPr/>
              <a:t>5</a:t>
            </a:fld>
            <a:endParaRPr lang="en-US" altLang="en-IL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F74F56A9-A310-1694-AF8F-603576BF5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8289F092-1E3B-4AA4-F659-C4B4901B8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approach uses advanced graph diffusion models and creates synthetic anomalies to improve detection.</a:t>
            </a:r>
          </a:p>
          <a:p>
            <a:pPr algn="l"/>
            <a:r>
              <a:rPr lang="en-US" dirty="0"/>
              <a:t>We developed a model that generates both graph structures and fake anomalies (synthetic anomalies) at the same time.</a:t>
            </a:r>
          </a:p>
          <a:p>
            <a:pPr algn="l"/>
            <a:r>
              <a:rPr lang="en-US" dirty="0"/>
              <a:t>By adding these fake anomalies to our dataset, we make the training more effective and improve the performance of our detection models.</a:t>
            </a:r>
          </a:p>
          <a:p>
            <a:pPr algn="l"/>
            <a:r>
              <a:rPr lang="en-US" dirty="0"/>
              <a:t>This method helps us deal with issues like unbalanced data and not enough examples, making our anomaly detection more reliable."</a:t>
            </a:r>
          </a:p>
        </p:txBody>
      </p:sp>
    </p:spTree>
    <p:extLst>
      <p:ext uri="{BB962C8B-B14F-4D97-AF65-F5344CB8AC3E}">
        <p14:creationId xmlns:p14="http://schemas.microsoft.com/office/powerpoint/2010/main" val="294216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D04C5-2C1E-5B27-9555-196AF2D72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0C249D5-2E28-FA0D-EBC3-9093F79BF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08CA1-4A30-4636-BD34-AD36897CBEBE}" type="slidenum">
              <a:rPr lang="en-US" altLang="en-IL"/>
              <a:pPr/>
              <a:t>6</a:t>
            </a:fld>
            <a:endParaRPr lang="en-US" altLang="en-IL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08CF6197-3542-4B8C-6D79-3A3AE6167A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F8F92C82-B939-203A-5478-EA760C989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"Here’s what we expect to achieve with our approach: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First, we anticipate that the model will accurately capture the complex patterns and distributions in graph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Second, the model should efficiently process and analyze large graph datasets, proving its scalability.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Finally, our goal is to create a useful tool for generating graphs, which can be applied to detect suspected citations in graph-structured data, ensuring data integrity and providing valuable insights."</a:t>
            </a:r>
          </a:p>
        </p:txBody>
      </p:sp>
    </p:spTree>
    <p:extLst>
      <p:ext uri="{BB962C8B-B14F-4D97-AF65-F5344CB8AC3E}">
        <p14:creationId xmlns:p14="http://schemas.microsoft.com/office/powerpoint/2010/main" val="3574403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project is driven by three main factors:</a:t>
            </a:r>
          </a:p>
          <a:p>
            <a:pPr algn="l"/>
            <a:r>
              <a:rPr lang="en-US" b="1" dirty="0"/>
              <a:t>Motivational Framework:</a:t>
            </a:r>
            <a:br>
              <a:rPr lang="en-US" dirty="0"/>
            </a:br>
            <a:r>
              <a:rPr lang="en-US" dirty="0"/>
              <a:t>We’re using graph diffusion models because they effectively capture complex relationships, which is crucial for accurate anomaly detection.</a:t>
            </a:r>
          </a:p>
          <a:p>
            <a:pPr algn="l"/>
            <a:r>
              <a:rPr lang="en-US" b="1" dirty="0"/>
              <a:t>Objective Clarity:</a:t>
            </a:r>
            <a:br>
              <a:rPr lang="en-US" dirty="0"/>
            </a:br>
            <a:r>
              <a:rPr lang="en-US" dirty="0"/>
              <a:t>Our main goal is to improve detection accuracy while handling various graph structures and sizes smoothly.</a:t>
            </a:r>
          </a:p>
          <a:p>
            <a:pPr algn="l"/>
            <a:r>
              <a:rPr lang="en-US" b="1" dirty="0"/>
              <a:t>Application Enhancements:</a:t>
            </a:r>
            <a:br>
              <a:rPr lang="en-US" dirty="0"/>
            </a:br>
            <a:r>
              <a:rPr lang="en-US" dirty="0"/>
              <a:t>We’re focused on enhancing real-time analysis, ensuring quick responses in critical applications across different industries.</a:t>
            </a:r>
          </a:p>
          <a:p>
            <a:pPr algn="l"/>
            <a:r>
              <a:rPr lang="en-US" dirty="0"/>
              <a:t>These points outline why we’re doing this project and what we aim to achieve."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175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Alright, we want explain it in a simple way.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imagine you have a really cool machine that can learn from pictures and create new ones that look similar.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But sometimes, it gets confused because the pictures are so tricky. 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So, some smart people made another machine to help. 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new machine is called a diffusion model.</a:t>
            </a:r>
            <a:endParaRPr lang="he-I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Here's how it works: First, imagine a big room where you start with a simple picture.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Then, this diffusion model slowly changes the picture step by step.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Each step adds a little bit of randomness, like adding tiny dots or lines.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This makes the picture look more like the tricky ones you want to make.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diffusion model is like a game where you start with a very clear picture and then play a game where each step makes it a bit more blurry or different. </a:t>
            </a: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But it's a smart game because it knows how to make the changes just right. </a:t>
            </a: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uses math called Gaussian transitions to decide how much to change the picture at each step.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best part is, this new machine can also learn by itself! 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looks at many pictures to figure out how much it should change each time. 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when it's done learning, it can make new pictures that look really tricky, just like the ones it learned from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So, this diffusion model helps the first machine make even better pictures by learning how to change them in just the right way. </a:t>
            </a: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that's how these smart people are making sure their machines can make the best pictures possible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167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These synthetic nodes have four key components: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Node Feature:</a:t>
            </a:r>
            <a:r>
              <a:rPr lang="en-US" dirty="0"/>
              <a:t> This includes attributes like metrics or characteristics that describe the node’s properties and behavior within the graph.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Node Timestamp:</a:t>
            </a:r>
            <a:r>
              <a:rPr lang="en-US" dirty="0"/>
              <a:t> This is a time marker that shows when an event involving the node happened, which helps analyze the network’s temporal dynamics.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Positive Label:</a:t>
            </a:r>
            <a:r>
              <a:rPr lang="en-US" dirty="0"/>
              <a:t> A binary indicator that marks whether the node is an anomaly, which is essential for training and validating our detection models.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Heterogeneous Graph Structure:</a:t>
            </a:r>
            <a:r>
              <a:rPr lang="en-US" dirty="0"/>
              <a:t> This includes different types of nodes and their connections, adding complexity to the graph.</a:t>
            </a:r>
          </a:p>
          <a:p>
            <a:pPr algn="l"/>
            <a:r>
              <a:rPr lang="en-US" dirty="0"/>
              <a:t>These components together help create a more robust and effective training process for anomaly detection."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engineering process consists of three main steps: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Dataset Preparation:</a:t>
            </a:r>
            <a:br>
              <a:rPr lang="en-US" dirty="0"/>
            </a:br>
            <a:r>
              <a:rPr lang="en-US" dirty="0"/>
              <a:t>We began by collecting relevant graphs and pre-processing them through steps like normalization and feature selection to ensure the data is ready for analysis.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Graph Construction:</a:t>
            </a:r>
            <a:br>
              <a:rPr lang="en-US" dirty="0"/>
            </a:br>
            <a:r>
              <a:rPr lang="en-US" dirty="0"/>
              <a:t>Next, we constructed both directed and undirected graphs that reflect relationships within the data, paying special attention to edge weights and node attributes to make our analyses more accurate.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Anomaly Detection Workflow:</a:t>
            </a:r>
            <a:br>
              <a:rPr lang="en-US" dirty="0"/>
            </a:br>
            <a:r>
              <a:rPr lang="en-US" dirty="0"/>
              <a:t>Finally, we implemented a structured workflow that combines graph autoencoders with diffusion models to systematically identify and analyze anomalies in the data.</a:t>
            </a:r>
          </a:p>
          <a:p>
            <a:pPr algn="l"/>
            <a:r>
              <a:rPr lang="en-US" dirty="0"/>
              <a:t>This structured process ensures our approach is thorough and effective."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449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anPolac@gmail.com" TargetMode="External"/><Relationship Id="rId5" Type="http://schemas.openxmlformats.org/officeDocument/2006/relationships/hyperlink" Target="mailto:RoeiNizri1@gmail.com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An abstract design with lines and financial symbols">
            <a:extLst>
              <a:ext uri="{FF2B5EF4-FFF2-40B4-BE49-F238E27FC236}">
                <a16:creationId xmlns:a16="http://schemas.microsoft.com/office/drawing/2014/main" id="{E1ACD41A-3011-4349-1071-E6524F4324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7707" b="7707"/>
          <a:stretch/>
        </p:blipFill>
        <p:spPr>
          <a:xfrm>
            <a:off x="20" y="34637"/>
            <a:ext cx="9143980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336" y="1038483"/>
            <a:ext cx="7275576" cy="1137031"/>
          </a:xfrm>
        </p:spPr>
        <p:txBody>
          <a:bodyPr>
            <a:norm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fr-FR" sz="2800" b="1" kern="10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Citation Classification </a:t>
            </a:r>
            <a:r>
              <a:rPr lang="fr-FR" sz="2800" b="1" kern="100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Using</a:t>
            </a:r>
            <a:r>
              <a:rPr lang="fr-FR" sz="2800" b="1" kern="10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 Graph Diffusion </a:t>
            </a:r>
            <a:r>
              <a:rPr lang="fr-FR" sz="2800" b="1" kern="100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Models</a:t>
            </a: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CE25A53-9BDD-B4DD-6CAD-DD23823A12F0}"/>
              </a:ext>
            </a:extLst>
          </p:cNvPr>
          <p:cNvSpPr txBox="1"/>
          <p:nvPr/>
        </p:nvSpPr>
        <p:spPr>
          <a:xfrm>
            <a:off x="172182" y="242895"/>
            <a:ext cx="8195983" cy="620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 rtl="0">
              <a:lnSpc>
                <a:spcPct val="11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Department of Software Engineering			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Arial" panose="020B0604020202020204" pitchFamily="34" charset="0"/>
              </a:rPr>
              <a:t> Capstone Project Phase A</a:t>
            </a:r>
            <a:b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dirty="0" err="1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Braude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 College of Engineering, Israel			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Arial" panose="020B0604020202020204" pitchFamily="34" charset="0"/>
              </a:rPr>
              <a:t> Project 24-2-R-4</a:t>
            </a:r>
            <a:endParaRPr lang="en-IL" sz="1600" b="1" dirty="0">
              <a:solidFill>
                <a:schemeClr val="bg1"/>
              </a:solidFill>
              <a:latin typeface="Calibri Light" panose="020F0302020204030204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3AD321D-F5E9-74A1-4942-2C4B9941C2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99" y="215498"/>
            <a:ext cx="2470639" cy="67522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FB21212-3552-AD64-CE93-4DAD688BEC53}"/>
              </a:ext>
            </a:extLst>
          </p:cNvPr>
          <p:cNvSpPr txBox="1"/>
          <p:nvPr/>
        </p:nvSpPr>
        <p:spPr>
          <a:xfrm>
            <a:off x="2135124" y="2175514"/>
            <a:ext cx="4572000" cy="1181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Students:</a:t>
            </a:r>
            <a:endParaRPr lang="en-US" sz="11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Roei Nizri – </a:t>
            </a:r>
            <a:r>
              <a:rPr lang="en-US" sz="1800" u="sng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RoeiNizri1@gmail.com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, 318260742</a:t>
            </a:r>
            <a:endParaRPr lang="en-US" sz="11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Ran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Polac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 – </a:t>
            </a:r>
            <a:r>
              <a:rPr lang="en-US" sz="1800" u="sng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RanPolac@gmail.com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, 318265808</a:t>
            </a:r>
            <a:endParaRPr lang="en-US" sz="11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7D29EB8-588A-E853-BE2C-3528A4726CE2}"/>
              </a:ext>
            </a:extLst>
          </p:cNvPr>
          <p:cNvSpPr txBox="1"/>
          <p:nvPr/>
        </p:nvSpPr>
        <p:spPr>
          <a:xfrm>
            <a:off x="2286000" y="3693235"/>
            <a:ext cx="4572000" cy="67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Supervisors: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 Dr. Renata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Avros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, Prof. Zeev Volkovich</a:t>
            </a:r>
            <a:endParaRPr lang="en-US" sz="11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2052" y="194521"/>
            <a:ext cx="4427966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Engineering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D7C880-C977-0D53-E08C-F91EA8081D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671488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3" y="1057562"/>
            <a:ext cx="51435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727288"/>
            <a:ext cx="2925267" cy="313421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440141"/>
            <a:ext cx="2401025" cy="2540623"/>
          </a:xfrm>
        </p:spPr>
        <p:txBody>
          <a:bodyPr anchor="b">
            <a:normAutofit/>
          </a:bodyPr>
          <a:lstStyle/>
          <a:p>
            <a:pPr algn="r"/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643" y="247357"/>
            <a:ext cx="5461965" cy="4648786"/>
          </a:xfrm>
        </p:spPr>
        <p:txBody>
          <a:bodyPr anchor="ctr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Autoencoder Overview: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autoencoders utilize encoding-decoding processes to transform heterogeneous graph structures into latent representations.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Encoding Heterogeneous Graphs: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encoding phase captures diverse node features and relationships, enabling effective aggregation of varying data types.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in Latent Space: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Incorporating noise addition and reversal enhances model robustness, facilitating improved anomaly detection capabilities via diffusion models.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Timestamp Generation: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model generates timestamps to ensure the temporal context is preserved within the latent representations.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Model Application: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diffusion model leverages the latent space representations to detect anomalies, applying techniques that enhance the model's detection accuracy.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E0080-842D-36C7-E105-C15528FC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68CA8-BD43-0B10-F2A4-F1409428BFF7}"/>
              </a:ext>
            </a:extLst>
          </p:cNvPr>
          <p:cNvSpPr txBox="1"/>
          <p:nvPr/>
        </p:nvSpPr>
        <p:spPr>
          <a:xfrm>
            <a:off x="-39120" y="776993"/>
            <a:ext cx="2686053" cy="4020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general process </a:t>
            </a:r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Anomaly Detection Using Synthetic Nodes, Graph Autoencoders, and Diffusion Techniques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34C9E9B-2517-43A1-07DD-E991A5628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2" y="0"/>
            <a:ext cx="6645349" cy="5156865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1E604D1A-3C06-4E77-6007-8124406A0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540" y="4574797"/>
            <a:ext cx="5082755" cy="5064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68580" tIns="34290" rIns="68580" bIns="34290" numCol="1" rtlCol="0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panose="02020603050405020304" pitchFamily="18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1275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495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6CDE05-7113-8EB7-DF38-49DB4F8A3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291075"/>
              </p:ext>
            </p:extLst>
          </p:nvPr>
        </p:nvGraphicFramePr>
        <p:xfrm>
          <a:off x="1" y="1182335"/>
          <a:ext cx="9143999" cy="397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Discussion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F1D613-DA0A-434A-DF54-668A4B126F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529657"/>
              </p:ext>
            </p:extLst>
          </p:nvPr>
        </p:nvGraphicFramePr>
        <p:xfrm>
          <a:off x="2" y="1182335"/>
          <a:ext cx="9143998" cy="3961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78886" y="479460"/>
            <a:ext cx="51435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94905" y="296405"/>
            <a:ext cx="4759657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6680" y="2114225"/>
            <a:ext cx="1876484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18752" y="639595"/>
            <a:ext cx="51435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614065" y="846373"/>
            <a:ext cx="3238727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531" y="2045110"/>
            <a:ext cx="3370781" cy="1043533"/>
          </a:xfrm>
        </p:spPr>
        <p:txBody>
          <a:bodyPr anchor="b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Testing and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487110"/>
            <a:ext cx="3646835" cy="4159535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 Metrics: 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metrics include AUROC and AUPRC, measuring model performance in classifying anomalies effectively across datasets.</a:t>
            </a:r>
          </a:p>
          <a:p>
            <a:pPr>
              <a:lnSpc>
                <a:spcPct val="90000"/>
              </a:lnSpc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Comparison: 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method's efficiency is benchmarked against baseline models to ensure superior anomaly detection capabilities quantitatively.</a:t>
            </a:r>
          </a:p>
          <a:p>
            <a:pPr>
              <a:lnSpc>
                <a:spcPct val="90000"/>
              </a:lnSpc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Results: 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vary significantly across datasets; detailed analysis elucidates how different structures impact model performance metrics.</a:t>
            </a:r>
            <a:b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4313" indent="-214313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order for the project to be successful it needs to detection 90% of the suspected </a:t>
            </a:r>
            <a:r>
              <a:rPr lang="en-US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ciatations</a:t>
            </a: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between the graphs.</a:t>
            </a:r>
            <a:b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14313" indent="-214313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result is less than 90% the model needs to be fine-tuned and further tests will be conducted.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531" y="2045110"/>
            <a:ext cx="3370781" cy="1043533"/>
          </a:xfrm>
        </p:spPr>
        <p:txBody>
          <a:bodyPr anchor="b">
            <a:normAutofit/>
          </a:bodyPr>
          <a:lstStyle/>
          <a:p>
            <a:r>
              <a:rPr lang="en-US" sz="300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Testing and Evaluation</a:t>
            </a:r>
            <a:endParaRPr lang="en-US" sz="3000" dirty="0">
              <a:ln w="2222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EC429127-5EC9-7D6D-79EB-6AFFC736D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859049"/>
              </p:ext>
            </p:extLst>
          </p:nvPr>
        </p:nvGraphicFramePr>
        <p:xfrm>
          <a:off x="122663" y="450348"/>
          <a:ext cx="8898673" cy="4534569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788762">
                  <a:extLst>
                    <a:ext uri="{9D8B030D-6E8A-4147-A177-3AD203B41FA5}">
                      <a16:colId xmlns:a16="http://schemas.microsoft.com/office/drawing/2014/main" val="122795812"/>
                    </a:ext>
                  </a:extLst>
                </a:gridCol>
                <a:gridCol w="1302177">
                  <a:extLst>
                    <a:ext uri="{9D8B030D-6E8A-4147-A177-3AD203B41FA5}">
                      <a16:colId xmlns:a16="http://schemas.microsoft.com/office/drawing/2014/main" val="3843645960"/>
                    </a:ext>
                  </a:extLst>
                </a:gridCol>
                <a:gridCol w="3134994">
                  <a:extLst>
                    <a:ext uri="{9D8B030D-6E8A-4147-A177-3AD203B41FA5}">
                      <a16:colId xmlns:a16="http://schemas.microsoft.com/office/drawing/2014/main" val="2223061235"/>
                    </a:ext>
                  </a:extLst>
                </a:gridCol>
                <a:gridCol w="2457575">
                  <a:extLst>
                    <a:ext uri="{9D8B030D-6E8A-4147-A177-3AD203B41FA5}">
                      <a16:colId xmlns:a16="http://schemas.microsoft.com/office/drawing/2014/main" val="1012235052"/>
                    </a:ext>
                  </a:extLst>
                </a:gridCol>
                <a:gridCol w="1215165">
                  <a:extLst>
                    <a:ext uri="{9D8B030D-6E8A-4147-A177-3AD203B41FA5}">
                      <a16:colId xmlns:a16="http://schemas.microsoft.com/office/drawing/2014/main" val="776396395"/>
                    </a:ext>
                  </a:extLst>
                </a:gridCol>
              </a:tblGrid>
              <a:tr h="345557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all" spc="6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all" spc="60">
                          <a:solidFill>
                            <a:schemeClr val="tx1"/>
                          </a:solidFill>
                          <a:effectLst/>
                        </a:rPr>
                        <a:t>Test Subject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all" spc="60">
                          <a:solidFill>
                            <a:schemeClr val="tx1"/>
                          </a:solidFill>
                          <a:effectLst/>
                        </a:rPr>
                        <a:t>Expected Result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cap="all" spc="60">
                          <a:solidFill>
                            <a:schemeClr val="tx1"/>
                          </a:solidFill>
                          <a:effectLst/>
                        </a:rPr>
                        <a:t>Unit Test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cap="all" spc="6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995309"/>
                  </a:ext>
                </a:extLst>
              </a:tr>
              <a:tr h="710210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Generation Similarity Index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generated graphs will achieve a similarity index greater than 85% compared to the real graphs, ensuring high fidelity in synthetic anomaly generation.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TestGenerationSimilarityIndex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unittest (Python)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33930"/>
                  </a:ext>
                </a:extLst>
              </a:tr>
              <a:tr h="743279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Cross-Validation Performance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model will maintain consistent performance across different folds of cross-validation, demonstrating robustness and generalizability.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 err="1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TestCrossValidationPerformance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unittest (Python)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73091"/>
                  </a:ext>
                </a:extLst>
              </a:tr>
              <a:tr h="670155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Synthetic Data Quality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synthetic anomaly data will closely match the distribution of real anomaly data, validated using metrics like Jensen-Shannon Divergence.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TestSyntheticDataQuality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unittest (Python)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65075"/>
                  </a:ext>
                </a:extLst>
              </a:tr>
              <a:tr h="710524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Statistical Significance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Improvements in model performance will be statistically significant, validated through appropriate statistical tests like t-tests or chi-square tests.</a:t>
                      </a: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TestStatisticalSignificance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t-test / Chi-square test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65336"/>
                  </a:ext>
                </a:extLst>
              </a:tr>
              <a:tr h="575839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Label Imbalance Handling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model will effectively address label imbalance, ensuring that anomaly detection performance does not degrade due to the imbalance.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TestLabelImbalanceHandling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unittest (Python)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296034"/>
                  </a:ext>
                </a:extLst>
              </a:tr>
              <a:tr h="710210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Anomaly Detection Accuracy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unit test will validate that the anomaly detection algorithm correctly identifies anomalies in a test graph, achieving a detection accuracy greater than 90%.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TestAnomalyDetectionAccuracy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</a:t>
                      </a:r>
                      <a:r>
                        <a:rPr lang="en-US" sz="1000" kern="100" cap="none" spc="0" dirty="0" err="1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unittest</a:t>
                      </a: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 (Python)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096297"/>
                  </a:ext>
                </a:extLst>
              </a:tr>
            </a:tbl>
          </a:graphicData>
        </a:graphic>
      </p:graphicFrame>
      <p:sp>
        <p:nvSpPr>
          <p:cNvPr id="7" name="TextBox 1">
            <a:extLst>
              <a:ext uri="{FF2B5EF4-FFF2-40B4-BE49-F238E27FC236}">
                <a16:creationId xmlns:a16="http://schemas.microsoft.com/office/drawing/2014/main" id="{F05966B6-82B9-7E33-2959-F871E2CD19F7}"/>
              </a:ext>
            </a:extLst>
          </p:cNvPr>
          <p:cNvSpPr txBox="1"/>
          <p:nvPr/>
        </p:nvSpPr>
        <p:spPr>
          <a:xfrm>
            <a:off x="3369025" y="95764"/>
            <a:ext cx="2160621" cy="4320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Testing plan</a:t>
            </a:r>
          </a:p>
        </p:txBody>
      </p:sp>
    </p:spTree>
    <p:extLst>
      <p:ext uri="{BB962C8B-B14F-4D97-AF65-F5344CB8AC3E}">
        <p14:creationId xmlns:p14="http://schemas.microsoft.com/office/powerpoint/2010/main" val="277884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E65F465-34BE-B91F-DFB5-7D5A85ED1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697401"/>
              </p:ext>
            </p:extLst>
          </p:nvPr>
        </p:nvGraphicFramePr>
        <p:xfrm>
          <a:off x="3" y="1388992"/>
          <a:ext cx="9143999" cy="3754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0309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0D2CF-BA93-8F4D-23C3-31C5BBEA07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0413" b="14587"/>
          <a:stretch/>
        </p:blipFill>
        <p:spPr>
          <a:xfrm>
            <a:off x="20" y="0"/>
            <a:ext cx="9143980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1261158"/>
            <a:ext cx="7269480" cy="13716"/>
          </a:xfrm>
          <a:custGeom>
            <a:avLst/>
            <a:gdLst>
              <a:gd name="connsiteX0" fmla="*/ 0 w 7269480"/>
              <a:gd name="connsiteY0" fmla="*/ 0 h 13716"/>
              <a:gd name="connsiteX1" fmla="*/ 733557 w 7269480"/>
              <a:gd name="connsiteY1" fmla="*/ 0 h 13716"/>
              <a:gd name="connsiteX2" fmla="*/ 1249029 w 7269480"/>
              <a:gd name="connsiteY2" fmla="*/ 0 h 13716"/>
              <a:gd name="connsiteX3" fmla="*/ 1764501 w 7269480"/>
              <a:gd name="connsiteY3" fmla="*/ 0 h 13716"/>
              <a:gd name="connsiteX4" fmla="*/ 2207278 w 7269480"/>
              <a:gd name="connsiteY4" fmla="*/ 0 h 13716"/>
              <a:gd name="connsiteX5" fmla="*/ 3013530 w 7269480"/>
              <a:gd name="connsiteY5" fmla="*/ 0 h 13716"/>
              <a:gd name="connsiteX6" fmla="*/ 3819781 w 7269480"/>
              <a:gd name="connsiteY6" fmla="*/ 0 h 13716"/>
              <a:gd name="connsiteX7" fmla="*/ 4626033 w 7269480"/>
              <a:gd name="connsiteY7" fmla="*/ 0 h 13716"/>
              <a:gd name="connsiteX8" fmla="*/ 5068810 w 7269480"/>
              <a:gd name="connsiteY8" fmla="*/ 0 h 13716"/>
              <a:gd name="connsiteX9" fmla="*/ 5656977 w 7269480"/>
              <a:gd name="connsiteY9" fmla="*/ 0 h 13716"/>
              <a:gd name="connsiteX10" fmla="*/ 6099755 w 7269480"/>
              <a:gd name="connsiteY10" fmla="*/ 0 h 13716"/>
              <a:gd name="connsiteX11" fmla="*/ 7269480 w 7269480"/>
              <a:gd name="connsiteY11" fmla="*/ 0 h 13716"/>
              <a:gd name="connsiteX12" fmla="*/ 7269480 w 7269480"/>
              <a:gd name="connsiteY12" fmla="*/ 13716 h 13716"/>
              <a:gd name="connsiteX13" fmla="*/ 6463229 w 7269480"/>
              <a:gd name="connsiteY13" fmla="*/ 13716 h 13716"/>
              <a:gd name="connsiteX14" fmla="*/ 6020451 w 7269480"/>
              <a:gd name="connsiteY14" fmla="*/ 13716 h 13716"/>
              <a:gd name="connsiteX15" fmla="*/ 5504979 w 7269480"/>
              <a:gd name="connsiteY15" fmla="*/ 13716 h 13716"/>
              <a:gd name="connsiteX16" fmla="*/ 4989507 w 7269480"/>
              <a:gd name="connsiteY16" fmla="*/ 13716 h 13716"/>
              <a:gd name="connsiteX17" fmla="*/ 4474035 w 7269480"/>
              <a:gd name="connsiteY17" fmla="*/ 13716 h 13716"/>
              <a:gd name="connsiteX18" fmla="*/ 3958562 w 7269480"/>
              <a:gd name="connsiteY18" fmla="*/ 13716 h 13716"/>
              <a:gd name="connsiteX19" fmla="*/ 3443090 w 7269480"/>
              <a:gd name="connsiteY19" fmla="*/ 13716 h 13716"/>
              <a:gd name="connsiteX20" fmla="*/ 2709533 w 7269480"/>
              <a:gd name="connsiteY20" fmla="*/ 13716 h 13716"/>
              <a:gd name="connsiteX21" fmla="*/ 2194061 w 7269480"/>
              <a:gd name="connsiteY21" fmla="*/ 13716 h 13716"/>
              <a:gd name="connsiteX22" fmla="*/ 1751284 w 7269480"/>
              <a:gd name="connsiteY22" fmla="*/ 13716 h 13716"/>
              <a:gd name="connsiteX23" fmla="*/ 1163117 w 7269480"/>
              <a:gd name="connsiteY23" fmla="*/ 13716 h 13716"/>
              <a:gd name="connsiteX24" fmla="*/ 0 w 7269480"/>
              <a:gd name="connsiteY24" fmla="*/ 13716 h 13716"/>
              <a:gd name="connsiteX25" fmla="*/ 0 w 7269480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69480" h="13716" fill="none" extrusionOk="0">
                <a:moveTo>
                  <a:pt x="0" y="0"/>
                </a:moveTo>
                <a:cubicBezTo>
                  <a:pt x="252138" y="-34015"/>
                  <a:pt x="430162" y="27723"/>
                  <a:pt x="733557" y="0"/>
                </a:cubicBezTo>
                <a:cubicBezTo>
                  <a:pt x="1036952" y="-27723"/>
                  <a:pt x="1017222" y="-19248"/>
                  <a:pt x="1249029" y="0"/>
                </a:cubicBezTo>
                <a:cubicBezTo>
                  <a:pt x="1480836" y="19248"/>
                  <a:pt x="1642747" y="25626"/>
                  <a:pt x="1764501" y="0"/>
                </a:cubicBezTo>
                <a:cubicBezTo>
                  <a:pt x="1886255" y="-25626"/>
                  <a:pt x="2079425" y="-7842"/>
                  <a:pt x="2207278" y="0"/>
                </a:cubicBezTo>
                <a:cubicBezTo>
                  <a:pt x="2335131" y="7842"/>
                  <a:pt x="2681832" y="37713"/>
                  <a:pt x="3013530" y="0"/>
                </a:cubicBezTo>
                <a:cubicBezTo>
                  <a:pt x="3345228" y="-37713"/>
                  <a:pt x="3481883" y="38779"/>
                  <a:pt x="3819781" y="0"/>
                </a:cubicBezTo>
                <a:cubicBezTo>
                  <a:pt x="4157679" y="-38779"/>
                  <a:pt x="4319607" y="-32632"/>
                  <a:pt x="4626033" y="0"/>
                </a:cubicBezTo>
                <a:cubicBezTo>
                  <a:pt x="4932459" y="32632"/>
                  <a:pt x="4944182" y="17568"/>
                  <a:pt x="5068810" y="0"/>
                </a:cubicBezTo>
                <a:cubicBezTo>
                  <a:pt x="5193438" y="-17568"/>
                  <a:pt x="5378174" y="-16107"/>
                  <a:pt x="5656977" y="0"/>
                </a:cubicBezTo>
                <a:cubicBezTo>
                  <a:pt x="5935780" y="16107"/>
                  <a:pt x="5910190" y="-15070"/>
                  <a:pt x="6099755" y="0"/>
                </a:cubicBezTo>
                <a:cubicBezTo>
                  <a:pt x="6289320" y="15070"/>
                  <a:pt x="6900837" y="-32203"/>
                  <a:pt x="7269480" y="0"/>
                </a:cubicBezTo>
                <a:cubicBezTo>
                  <a:pt x="7269300" y="5430"/>
                  <a:pt x="7269349" y="9073"/>
                  <a:pt x="7269480" y="13716"/>
                </a:cubicBezTo>
                <a:cubicBezTo>
                  <a:pt x="7078692" y="27735"/>
                  <a:pt x="6750249" y="6045"/>
                  <a:pt x="6463229" y="13716"/>
                </a:cubicBezTo>
                <a:cubicBezTo>
                  <a:pt x="6176209" y="21387"/>
                  <a:pt x="6203666" y="34563"/>
                  <a:pt x="6020451" y="13716"/>
                </a:cubicBezTo>
                <a:cubicBezTo>
                  <a:pt x="5837236" y="-7131"/>
                  <a:pt x="5688034" y="-7960"/>
                  <a:pt x="5504979" y="13716"/>
                </a:cubicBezTo>
                <a:cubicBezTo>
                  <a:pt x="5321924" y="35392"/>
                  <a:pt x="5191313" y="2489"/>
                  <a:pt x="4989507" y="13716"/>
                </a:cubicBezTo>
                <a:cubicBezTo>
                  <a:pt x="4787701" y="24943"/>
                  <a:pt x="4612238" y="30417"/>
                  <a:pt x="4474035" y="13716"/>
                </a:cubicBezTo>
                <a:cubicBezTo>
                  <a:pt x="4335832" y="-2985"/>
                  <a:pt x="4094545" y="22695"/>
                  <a:pt x="3958562" y="13716"/>
                </a:cubicBezTo>
                <a:cubicBezTo>
                  <a:pt x="3822579" y="4737"/>
                  <a:pt x="3646287" y="-6102"/>
                  <a:pt x="3443090" y="13716"/>
                </a:cubicBezTo>
                <a:cubicBezTo>
                  <a:pt x="3239893" y="33534"/>
                  <a:pt x="3075699" y="4469"/>
                  <a:pt x="2709533" y="13716"/>
                </a:cubicBezTo>
                <a:cubicBezTo>
                  <a:pt x="2343367" y="22963"/>
                  <a:pt x="2428918" y="26446"/>
                  <a:pt x="2194061" y="13716"/>
                </a:cubicBezTo>
                <a:cubicBezTo>
                  <a:pt x="1959204" y="986"/>
                  <a:pt x="1872298" y="13303"/>
                  <a:pt x="1751284" y="13716"/>
                </a:cubicBezTo>
                <a:cubicBezTo>
                  <a:pt x="1630270" y="14129"/>
                  <a:pt x="1443391" y="25511"/>
                  <a:pt x="1163117" y="13716"/>
                </a:cubicBezTo>
                <a:cubicBezTo>
                  <a:pt x="882843" y="1921"/>
                  <a:pt x="581151" y="-197"/>
                  <a:pt x="0" y="13716"/>
                </a:cubicBezTo>
                <a:cubicBezTo>
                  <a:pt x="265" y="9979"/>
                  <a:pt x="-76" y="4962"/>
                  <a:pt x="0" y="0"/>
                </a:cubicBezTo>
                <a:close/>
              </a:path>
              <a:path w="7269480" h="13716" stroke="0" extrusionOk="0">
                <a:moveTo>
                  <a:pt x="0" y="0"/>
                </a:moveTo>
                <a:cubicBezTo>
                  <a:pt x="108514" y="-13627"/>
                  <a:pt x="358377" y="-21600"/>
                  <a:pt x="515472" y="0"/>
                </a:cubicBezTo>
                <a:cubicBezTo>
                  <a:pt x="672567" y="21600"/>
                  <a:pt x="740741" y="1149"/>
                  <a:pt x="958250" y="0"/>
                </a:cubicBezTo>
                <a:cubicBezTo>
                  <a:pt x="1175759" y="-1149"/>
                  <a:pt x="1323521" y="-14908"/>
                  <a:pt x="1473722" y="0"/>
                </a:cubicBezTo>
                <a:cubicBezTo>
                  <a:pt x="1623923" y="14908"/>
                  <a:pt x="1999682" y="13812"/>
                  <a:pt x="2134584" y="0"/>
                </a:cubicBezTo>
                <a:cubicBezTo>
                  <a:pt x="2269486" y="-13812"/>
                  <a:pt x="2558748" y="7617"/>
                  <a:pt x="2868140" y="0"/>
                </a:cubicBezTo>
                <a:cubicBezTo>
                  <a:pt x="3177532" y="-7617"/>
                  <a:pt x="3467796" y="3656"/>
                  <a:pt x="3674392" y="0"/>
                </a:cubicBezTo>
                <a:cubicBezTo>
                  <a:pt x="3880988" y="-3656"/>
                  <a:pt x="4101054" y="-15702"/>
                  <a:pt x="4480643" y="0"/>
                </a:cubicBezTo>
                <a:cubicBezTo>
                  <a:pt x="4860232" y="15702"/>
                  <a:pt x="4906779" y="-6670"/>
                  <a:pt x="5068810" y="0"/>
                </a:cubicBezTo>
                <a:cubicBezTo>
                  <a:pt x="5230841" y="6670"/>
                  <a:pt x="5495019" y="-21055"/>
                  <a:pt x="5802367" y="0"/>
                </a:cubicBezTo>
                <a:cubicBezTo>
                  <a:pt x="6109715" y="21055"/>
                  <a:pt x="6248383" y="9802"/>
                  <a:pt x="6463229" y="0"/>
                </a:cubicBezTo>
                <a:cubicBezTo>
                  <a:pt x="6678075" y="-9802"/>
                  <a:pt x="7063233" y="9440"/>
                  <a:pt x="7269480" y="0"/>
                </a:cubicBezTo>
                <a:cubicBezTo>
                  <a:pt x="7269023" y="4695"/>
                  <a:pt x="7269973" y="10960"/>
                  <a:pt x="7269480" y="13716"/>
                </a:cubicBezTo>
                <a:cubicBezTo>
                  <a:pt x="6950939" y="42549"/>
                  <a:pt x="6756956" y="8524"/>
                  <a:pt x="6608618" y="13716"/>
                </a:cubicBezTo>
                <a:cubicBezTo>
                  <a:pt x="6460280" y="18908"/>
                  <a:pt x="6230655" y="-6110"/>
                  <a:pt x="6020451" y="13716"/>
                </a:cubicBezTo>
                <a:cubicBezTo>
                  <a:pt x="5810247" y="33542"/>
                  <a:pt x="5619850" y="-15020"/>
                  <a:pt x="5432284" y="13716"/>
                </a:cubicBezTo>
                <a:cubicBezTo>
                  <a:pt x="5244718" y="42452"/>
                  <a:pt x="4984575" y="23354"/>
                  <a:pt x="4626033" y="13716"/>
                </a:cubicBezTo>
                <a:cubicBezTo>
                  <a:pt x="4267491" y="4078"/>
                  <a:pt x="4240108" y="35534"/>
                  <a:pt x="4110561" y="13716"/>
                </a:cubicBezTo>
                <a:cubicBezTo>
                  <a:pt x="3981014" y="-8102"/>
                  <a:pt x="3580293" y="37339"/>
                  <a:pt x="3377004" y="13716"/>
                </a:cubicBezTo>
                <a:cubicBezTo>
                  <a:pt x="3173715" y="-9907"/>
                  <a:pt x="3043404" y="6159"/>
                  <a:pt x="2934226" y="13716"/>
                </a:cubicBezTo>
                <a:cubicBezTo>
                  <a:pt x="2825048" y="21273"/>
                  <a:pt x="2427024" y="10160"/>
                  <a:pt x="2273365" y="13716"/>
                </a:cubicBezTo>
                <a:cubicBezTo>
                  <a:pt x="2119706" y="17272"/>
                  <a:pt x="1948744" y="38860"/>
                  <a:pt x="1757892" y="13716"/>
                </a:cubicBezTo>
                <a:cubicBezTo>
                  <a:pt x="1567040" y="-11428"/>
                  <a:pt x="1185958" y="5761"/>
                  <a:pt x="951641" y="13716"/>
                </a:cubicBezTo>
                <a:cubicBezTo>
                  <a:pt x="717324" y="21671"/>
                  <a:pt x="448990" y="-11807"/>
                  <a:pt x="0" y="13716"/>
                </a:cubicBezTo>
                <a:cubicBezTo>
                  <a:pt x="682" y="10126"/>
                  <a:pt x="-551" y="5226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65C1E5-EBD7-02F6-6517-6F88CD9975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589058"/>
              </p:ext>
            </p:extLst>
          </p:nvPr>
        </p:nvGraphicFramePr>
        <p:xfrm>
          <a:off x="628650" y="1503334"/>
          <a:ext cx="7886700" cy="313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E0080-842D-36C7-E105-C15528FC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וידאו 17" descr="People Discussing">
            <a:extLst>
              <a:ext uri="{FF2B5EF4-FFF2-40B4-BE49-F238E27FC236}">
                <a16:creationId xmlns:a16="http://schemas.microsoft.com/office/drawing/2014/main" id="{9C439604-864C-7F0C-F44F-A98BF937A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/>
          <a:stretch/>
        </p:blipFill>
        <p:spPr>
          <a:xfrm>
            <a:off x="2293" y="-32"/>
            <a:ext cx="9143998" cy="51435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654643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28031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966B6-82B9-7E33-2959-F871E2CD19F7}"/>
              </a:ext>
            </a:extLst>
          </p:cNvPr>
          <p:cNvSpPr txBox="1"/>
          <p:nvPr/>
        </p:nvSpPr>
        <p:spPr>
          <a:xfrm>
            <a:off x="2526157" y="434350"/>
            <a:ext cx="4089397" cy="279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 for listening!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76E88-A192-D846-7173-E5C9BF5BACC7}"/>
              </a:ext>
            </a:extLst>
          </p:cNvPr>
          <p:cNvSpPr txBox="1"/>
          <p:nvPr/>
        </p:nvSpPr>
        <p:spPr>
          <a:xfrm>
            <a:off x="2992969" y="2638185"/>
            <a:ext cx="3082879" cy="6938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E604D1A-3C06-4E77-6007-8124406A0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540" y="4574797"/>
            <a:ext cx="5082755" cy="5064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68580" tIns="34290" rIns="68580" bIns="34290" numCol="1" rtlCol="0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panose="02020603050405020304" pitchFamily="18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1275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393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99396"/>
            <a:ext cx="4539716" cy="3544707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  <a:t>Graph Diffusion for Anomaly Detection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9674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980" y="799396"/>
            <a:ext cx="2895002" cy="354470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Introduction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problem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Project Motivation and Objectives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Background and Related Work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Methodology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Engineering Process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Product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Testing and Evaluation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Results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Discussion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Future Work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Conclusion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6" name="Picture 4" descr="An abstract design with lines and financial symbols">
            <a:extLst>
              <a:ext uri="{FF2B5EF4-FFF2-40B4-BE49-F238E27FC236}">
                <a16:creationId xmlns:a16="http://schemas.microsoft.com/office/drawing/2014/main" id="{5C729456-C035-5FF3-0389-318731D1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7707" b="7707"/>
          <a:stretch/>
        </p:blipFill>
        <p:spPr>
          <a:xfrm>
            <a:off x="20" y="34637"/>
            <a:ext cx="9143980" cy="51434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59227F6-87A6-6552-E0F6-2DA321A1F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55428"/>
              </p:ext>
            </p:extLst>
          </p:nvPr>
        </p:nvGraphicFramePr>
        <p:xfrm>
          <a:off x="111513" y="1374326"/>
          <a:ext cx="8720254" cy="3507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6D42A-3E71-498F-FC32-E7949A8BDB4E}"/>
              </a:ext>
            </a:extLst>
          </p:cNvPr>
          <p:cNvSpPr txBox="1">
            <a:spLocks/>
          </p:cNvSpPr>
          <p:nvPr/>
        </p:nvSpPr>
        <p:spPr>
          <a:xfrm>
            <a:off x="2441652" y="232092"/>
            <a:ext cx="4260695" cy="105185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Problem Explanation:</a:t>
            </a:r>
          </a:p>
        </p:txBody>
      </p:sp>
      <p:graphicFrame>
        <p:nvGraphicFramePr>
          <p:cNvPr id="7" name="תיבת טקסט 4">
            <a:extLst>
              <a:ext uri="{FF2B5EF4-FFF2-40B4-BE49-F238E27FC236}">
                <a16:creationId xmlns:a16="http://schemas.microsoft.com/office/drawing/2014/main" id="{D3E48745-3B0F-F08C-845E-D278AF0AC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34348"/>
              </p:ext>
            </p:extLst>
          </p:nvPr>
        </p:nvGraphicFramePr>
        <p:xfrm>
          <a:off x="66904" y="1181966"/>
          <a:ext cx="9143999" cy="396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2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A23C20-E809-DDFF-8EEF-9AD94472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1C490-7AE7-4285-BD05-67DDA607A738}"/>
              </a:ext>
            </a:extLst>
          </p:cNvPr>
          <p:cNvSpPr txBox="1"/>
          <p:nvPr/>
        </p:nvSpPr>
        <p:spPr>
          <a:xfrm>
            <a:off x="3613693" y="203913"/>
            <a:ext cx="2472784" cy="775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IL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</a:t>
            </a:r>
            <a:endParaRPr lang="en-US" sz="3000" dirty="0">
              <a:ln w="22225">
                <a:solidFill>
                  <a:srgbClr val="FFFFFF"/>
                </a:solidFill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FE8CE8F-3508-0848-6B46-9BD5005117FF}"/>
              </a:ext>
            </a:extLst>
          </p:cNvPr>
          <p:cNvSpPr txBox="1"/>
          <p:nvPr/>
        </p:nvSpPr>
        <p:spPr>
          <a:xfrm>
            <a:off x="233000" y="1291662"/>
            <a:ext cx="847492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Our approach leverages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advanced graph diffusion models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and synthetic anomaly nodes to improve detection citations, aiming to uphold the integrity of academic research. The model uses nodes  </a:t>
            </a:r>
          </a:p>
          <a:p>
            <a:pPr algn="just"/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researchers have developed various algorithms that leverage the structural properties of graphs.</a:t>
            </a:r>
          </a:p>
          <a:p>
            <a:pPr algn="just"/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indent="-228600" algn="just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To address this issues, the study introduces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 diffusion model-based graph generator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capable of simultaneously producing graph structures and node features in a multitask fashion, focusing on generating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synthetic anomalous examples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.</a:t>
            </a:r>
          </a:p>
          <a:p>
            <a:pPr indent="-228600" algn="just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By integrating these synthetic anomalies into the training dataset, we achieve a more balanced dataset,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significantly enhancing the training and performance of downstream anomaly detection models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. </a:t>
            </a:r>
          </a:p>
          <a:p>
            <a:pPr indent="-228600" algn="just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approach addresses the challenges of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label imbalance and data insufficiency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in graph anomaly detection, providing a robust framework for generating synthetic anomalies and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improving the effectiveness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of anomaly detection models.</a:t>
            </a:r>
          </a:p>
        </p:txBody>
      </p:sp>
    </p:spTree>
    <p:extLst>
      <p:ext uri="{BB962C8B-B14F-4D97-AF65-F5344CB8AC3E}">
        <p14:creationId xmlns:p14="http://schemas.microsoft.com/office/powerpoint/2010/main" val="103104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64ED4-E213-91DB-9A28-88311239C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3" y="1057562"/>
            <a:ext cx="51435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727288"/>
            <a:ext cx="2925267" cy="313421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4AC5D-7BBB-0ACC-5CBC-2763CB693F51}"/>
              </a:ext>
            </a:extLst>
          </p:cNvPr>
          <p:cNvSpPr txBox="1"/>
          <p:nvPr/>
        </p:nvSpPr>
        <p:spPr>
          <a:xfrm>
            <a:off x="350041" y="440141"/>
            <a:ext cx="2401025" cy="2540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IL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Expected achievements</a:t>
            </a:r>
            <a:endParaRPr lang="en-US" sz="3000" dirty="0">
              <a:ln w="22225">
                <a:solidFill>
                  <a:srgbClr val="FFFFFF"/>
                </a:solidFill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D3E6C-F648-645E-9240-F23FEDCC4CBD}"/>
              </a:ext>
            </a:extLst>
          </p:cNvPr>
          <p:cNvSpPr txBox="1"/>
          <p:nvPr/>
        </p:nvSpPr>
        <p:spPr>
          <a:xfrm>
            <a:off x="3378410" y="669074"/>
            <a:ext cx="5248433" cy="438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anticipation is that the model will be able to accurately capture complex inherent dependencies and distributions in graph data.</a:t>
            </a:r>
            <a:b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</a:br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model will efficiently process and analyze vast graph datasets, validating its scalability.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purpose is to provide an accessible tool for graph generation with possible applications to suspected citations in graph-structured data, ensuring data integrity and providing insights.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0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Project Motivation and Objectives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8D5A452-F73F-B00D-5DD1-4B559A7584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393226"/>
              </p:ext>
            </p:extLst>
          </p:nvPr>
        </p:nvGraphicFramePr>
        <p:xfrm>
          <a:off x="1" y="1628485"/>
          <a:ext cx="9135022" cy="351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182334"/>
            <a:chOff x="0" y="0"/>
            <a:chExt cx="12192002" cy="157644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153B99-8B9B-A265-BD05-0E0CBFE5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421" y="174541"/>
            <a:ext cx="3008042" cy="772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Diffusion models</a:t>
            </a:r>
          </a:p>
        </p:txBody>
      </p:sp>
      <p:pic>
        <p:nvPicPr>
          <p:cNvPr id="6" name="Picture 5" descr="Molecular DNA structure">
            <a:extLst>
              <a:ext uri="{FF2B5EF4-FFF2-40B4-BE49-F238E27FC236}">
                <a16:creationId xmlns:a16="http://schemas.microsoft.com/office/drawing/2014/main" id="{BF9A2E3A-C82A-56D0-6F94-DD168F69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98" r="25103"/>
          <a:stretch/>
        </p:blipFill>
        <p:spPr>
          <a:xfrm>
            <a:off x="7386446" y="3180476"/>
            <a:ext cx="1746841" cy="1963024"/>
          </a:xfrm>
          <a:prstGeom prst="rect">
            <a:avLst/>
          </a:prstGeom>
          <a:solidFill>
            <a:schemeClr val="bg1">
              <a:alpha val="37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99D49-3D22-C1EC-4270-A696491B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2" y="3519849"/>
            <a:ext cx="3450265" cy="1449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2FE80-CAA8-55F6-F593-0AF4FA1DE97F}"/>
              </a:ext>
            </a:extLst>
          </p:cNvPr>
          <p:cNvSpPr txBox="1"/>
          <p:nvPr/>
        </p:nvSpPr>
        <p:spPr>
          <a:xfrm>
            <a:off x="1451991" y="1333870"/>
            <a:ext cx="6240018" cy="247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Diffusion models were introduced in 2015 as a method to learn a model that can sample from a highly complex probability distribution</a:t>
            </a:r>
            <a:b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</a:br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model has the ability to generate realistic graph structures and node features, which can be used to create synthetic anomalies.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operates by adding noise to data points and then learning to reverse this process, effectively generating data points from noise.</a:t>
            </a:r>
          </a:p>
        </p:txBody>
      </p:sp>
    </p:spTree>
    <p:extLst>
      <p:ext uri="{BB962C8B-B14F-4D97-AF65-F5344CB8AC3E}">
        <p14:creationId xmlns:p14="http://schemas.microsoft.com/office/powerpoint/2010/main" val="32601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03" y="170365"/>
            <a:ext cx="2536389" cy="775252"/>
          </a:xfrm>
        </p:spPr>
        <p:txBody>
          <a:bodyPr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98" y="1354486"/>
            <a:ext cx="8274203" cy="3508638"/>
          </a:xfrm>
        </p:spPr>
        <p:txBody>
          <a:bodyPr anchor="ctr">
            <a:normAutofit/>
          </a:bodyPr>
          <a:lstStyle/>
          <a:p>
            <a:pPr rtl="0">
              <a:spcAft>
                <a:spcPts val="800"/>
              </a:spcAft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purpose goal is to enrich the dataset with synthetic anomaly nodes for robust training of anomaly detection systems. These synthetic nodes include four key components:</a:t>
            </a:r>
            <a:b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</a:b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Node Feature: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Represents various attributes associated with the node, such as metrics or characteristics that describe its properties and behavior within the graph.</a:t>
            </a:r>
            <a:b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</a:b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Node Timestamp: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 temporal marker indicating when a specific event or interaction involving the node occurred, crucial for analyzing the temporal dynamics of the network.</a:t>
            </a:r>
          </a:p>
          <a:p>
            <a:pPr rtl="0">
              <a:spcAft>
                <a:spcPts val="800"/>
              </a:spcAft>
            </a:pP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Positive Label: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 binary indicator denoting the anomaly nature of the node, used to differentiate between normal and anomalous behavior for training and validating detection models.</a:t>
            </a:r>
          </a:p>
          <a:p>
            <a:pPr rtl="0">
              <a:spcAft>
                <a:spcPts val="800"/>
              </a:spcAft>
            </a:pP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Heterogeneous Graph Structure: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Different types of nodes and edge connections.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504071-72DE-46D7-99A1-6063C55DF181}">
  <we:reference id="4b785c87-866c-4bad-85d8-5d1ae467ac9a" version="3.14.3.0" store="EXCatalog" storeType="EXCatalog"/>
  <we:alternateReferences>
    <we:reference id="WA104381909" version="3.14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3601</Words>
  <Application>Microsoft Office PowerPoint</Application>
  <PresentationFormat>‫הצגה על המסך (16:9)</PresentationFormat>
  <Paragraphs>265</Paragraphs>
  <Slides>19</Slides>
  <Notes>18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David</vt:lpstr>
      <vt:lpstr>Wingdings</vt:lpstr>
      <vt:lpstr>Office Theme</vt:lpstr>
      <vt:lpstr>Citation Classification Using Graph Diffusion Models</vt:lpstr>
      <vt:lpstr>Graph Diffusion for Anomaly Detection</vt:lpstr>
      <vt:lpstr>Introduction</vt:lpstr>
      <vt:lpstr>מצגת של PowerPoint‏</vt:lpstr>
      <vt:lpstr>מצגת של PowerPoint‏</vt:lpstr>
      <vt:lpstr>מצגת של PowerPoint‏</vt:lpstr>
      <vt:lpstr>Project Motivation and Objectives</vt:lpstr>
      <vt:lpstr>Diffusion models</vt:lpstr>
      <vt:lpstr>Pre-processing</vt:lpstr>
      <vt:lpstr>Engineering Process</vt:lpstr>
      <vt:lpstr>Methodology</vt:lpstr>
      <vt:lpstr>מצגת של PowerPoint‏</vt:lpstr>
      <vt:lpstr>Results</vt:lpstr>
      <vt:lpstr>Discussion</vt:lpstr>
      <vt:lpstr>Testing and Evaluation</vt:lpstr>
      <vt:lpstr>Testing and Evaluation</vt:lpstr>
      <vt:lpstr>Future Work</vt:lpstr>
      <vt:lpstr>Conclusion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רועי נזרי</cp:lastModifiedBy>
  <cp:revision>12</cp:revision>
  <dcterms:created xsi:type="dcterms:W3CDTF">2013-01-27T09:14:16Z</dcterms:created>
  <dcterms:modified xsi:type="dcterms:W3CDTF">2024-08-25T21:03:24Z</dcterms:modified>
  <cp:category/>
</cp:coreProperties>
</file>